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9" r:id="rId24"/>
  </p:sldIdLst>
  <p:sldSz cx="12192000" cy="6858000"/>
  <p:notesSz cx="6858000" cy="9144000"/>
  <p:embeddedFontLst>
    <p:embeddedFont>
      <p:font typeface="微软雅黑" panose="020B0503020204020204" charset="-122"/>
      <p:regular r:id="rId28"/>
    </p:embeddedFont>
    <p:embeddedFont>
      <p:font typeface="Microsoft YaHei UI" panose="020B0503020204020204" charset="-122"/>
      <p:regular r:id="rId29"/>
    </p:embeddedFont>
  </p:embeddedFontLst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259.xml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image" Target="../media/image3.png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image" Target="NULL" TargetMode="External"/><Relationship Id="rId3" Type="http://schemas.openxmlformats.org/officeDocument/2006/relationships/image" Target="../media/image1.png"/><Relationship Id="rId2" Type="http://schemas.openxmlformats.org/officeDocument/2006/relationships/tags" Target="../tags/tag61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image" Target="NULL" TargetMode="External"/><Relationship Id="rId3" Type="http://schemas.openxmlformats.org/officeDocument/2006/relationships/image" Target="../media/image4.pn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NULL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:/Users/和潮/AppData/Local/Temp/figmazip/slide_f824a6f77085ab31\datas\氛围图-12002&amp;7138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7442201" y="0"/>
            <a:ext cx="4749165" cy="6858000"/>
          </a:xfrm>
          <a:custGeom>
            <a:avLst/>
            <a:gdLst>
              <a:gd name="connisteX0" fmla="*/ 3411096 w 4749795"/>
              <a:gd name="connsiteY0" fmla="*/ 6858000 h 6858000"/>
              <a:gd name="connisteX1" fmla="*/ 71798 w 4749795"/>
              <a:gd name="connsiteY1" fmla="*/ 2889741 h 6858000"/>
              <a:gd name="connisteX2" fmla="*/ 73499 w 4749795"/>
              <a:gd name="connsiteY2" fmla="*/ 2493788 h 6858000"/>
              <a:gd name="connisteX3" fmla="*/ 2209126 w 4749795"/>
              <a:gd name="connsiteY3" fmla="*/ 0 h 6858000"/>
              <a:gd name="connisteX4" fmla="*/ 4749795 w 4749795"/>
              <a:gd name="connsiteY4" fmla="*/ 0 h 6858000"/>
              <a:gd name="connisteX5" fmla="*/ 4749795 w 4749795"/>
              <a:gd name="connsiteY5" fmla="*/ 765599 h 6858000"/>
              <a:gd name="connisteX6" fmla="*/ 3269830 w 4749795"/>
              <a:gd name="connsiteY6" fmla="*/ 2493788 h 6858000"/>
              <a:gd name="connisteX7" fmla="*/ 3268120 w 4749795"/>
              <a:gd name="connsiteY7" fmla="*/ 2889741 h 6858000"/>
              <a:gd name="connisteX8" fmla="*/ 4749795 w 4749795"/>
              <a:gd name="connsiteY8" fmla="*/ 4650501 h 6858000"/>
              <a:gd name="connisteX9" fmla="*/ 4749795 w 4749795"/>
              <a:gd name="connsiteY9" fmla="*/ 6858000 h 6858000"/>
              <a:gd name="connisteX10" fmla="*/ 3411096 w 4749795"/>
              <a:gd name="connsiteY10" fmla="*/ 685800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4749796" h="6858000">
                <a:moveTo>
                  <a:pt x="3411096" y="6858000"/>
                </a:moveTo>
                <a:lnTo>
                  <a:pt x="71799" y="2889742"/>
                </a:lnTo>
                <a:cubicBezTo>
                  <a:pt x="-24570" y="2775213"/>
                  <a:pt x="-23848" y="2607466"/>
                  <a:pt x="73499" y="2493788"/>
                </a:cubicBezTo>
                <a:lnTo>
                  <a:pt x="2209126" y="0"/>
                </a:lnTo>
                <a:lnTo>
                  <a:pt x="4749796" y="0"/>
                </a:lnTo>
                <a:lnTo>
                  <a:pt x="4749796" y="765600"/>
                </a:lnTo>
                <a:lnTo>
                  <a:pt x="3269830" y="2493788"/>
                </a:lnTo>
                <a:cubicBezTo>
                  <a:pt x="3172474" y="2607466"/>
                  <a:pt x="3171752" y="2775213"/>
                  <a:pt x="3268120" y="2889742"/>
                </a:cubicBezTo>
                <a:lnTo>
                  <a:pt x="4749796" y="4650501"/>
                </a:lnTo>
                <a:lnTo>
                  <a:pt x="4749796" y="6858000"/>
                </a:lnTo>
                <a:lnTo>
                  <a:pt x="3411096" y="68580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 userDrawn="1">
            <p:custDataLst>
              <p:tags r:id="rId6"/>
            </p:custDataLst>
          </p:nvPr>
        </p:nvSpPr>
        <p:spPr>
          <a:xfrm>
            <a:off x="3811338" y="2730499"/>
            <a:ext cx="5362575" cy="4128135"/>
          </a:xfrm>
          <a:custGeom>
            <a:avLst/>
            <a:gdLst>
              <a:gd name="connisteX0" fmla="*/ 4352287 w 5362635"/>
              <a:gd name="connsiteY0" fmla="*/ 4127501 h 4127501"/>
              <a:gd name="connisteX1" fmla="*/ 1151887 w 5362635"/>
              <a:gd name="connsiteY1" fmla="*/ 4127501 h 4127501"/>
              <a:gd name="connisteX2" fmla="*/ 2088645 w 5362635"/>
              <a:gd name="connsiteY2" fmla="*/ 3037069 h 4127501"/>
              <a:gd name="connisteX3" fmla="*/ 2088645 w 5362635"/>
              <a:gd name="connsiteY3" fmla="*/ 2639836 h 4127501"/>
              <a:gd name="connisteX4" fmla="*/ 37097 w 5362635"/>
              <a:gd name="connsiteY4" fmla="*/ 251706 h 4127501"/>
              <a:gd name="connisteX5" fmla="*/ 152695 w 5362635"/>
              <a:gd name="connsiteY5" fmla="*/ 0 h 4127501"/>
              <a:gd name="connisteX6" fmla="*/ 2881274 w 5362635"/>
              <a:gd name="connsiteY6" fmla="*/ 0 h 4127501"/>
              <a:gd name="connisteX7" fmla="*/ 3112480 w 5362635"/>
              <a:gd name="connsiteY7" fmla="*/ 106180 h 4127501"/>
              <a:gd name="connisteX8" fmla="*/ 5289045 w 5362635"/>
              <a:gd name="connsiteY8" fmla="*/ 2639836 h 4127501"/>
              <a:gd name="connisteX9" fmla="*/ 5289045 w 5362635"/>
              <a:gd name="connsiteY9" fmla="*/ 3037069 h 4127501"/>
              <a:gd name="connisteX10" fmla="*/ 4352287 w 5362635"/>
              <a:gd name="connsiteY10" fmla="*/ 4127501 h 412750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5362636" h="4127501">
                <a:moveTo>
                  <a:pt x="4352288" y="4127501"/>
                </a:moveTo>
                <a:lnTo>
                  <a:pt x="1151888" y="4127501"/>
                </a:lnTo>
                <a:lnTo>
                  <a:pt x="2088645" y="3037070"/>
                </a:lnTo>
                <a:cubicBezTo>
                  <a:pt x="2186760" y="2922843"/>
                  <a:pt x="2186760" y="2754054"/>
                  <a:pt x="2088645" y="2639836"/>
                </a:cubicBezTo>
                <a:lnTo>
                  <a:pt x="37097" y="251707"/>
                </a:lnTo>
                <a:cubicBezTo>
                  <a:pt x="-47805" y="152888"/>
                  <a:pt x="22412" y="0"/>
                  <a:pt x="152696" y="0"/>
                </a:cubicBezTo>
                <a:lnTo>
                  <a:pt x="2881274" y="0"/>
                </a:lnTo>
                <a:cubicBezTo>
                  <a:pt x="2970136" y="0"/>
                  <a:pt x="3054581" y="38780"/>
                  <a:pt x="3112480" y="106180"/>
                </a:cubicBezTo>
                <a:lnTo>
                  <a:pt x="5289045" y="2639836"/>
                </a:lnTo>
                <a:cubicBezTo>
                  <a:pt x="5387160" y="2754054"/>
                  <a:pt x="5387160" y="2922843"/>
                  <a:pt x="5289045" y="3037070"/>
                </a:cubicBezTo>
                <a:lnTo>
                  <a:pt x="4352288" y="412750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任意多边形 9"/>
          <p:cNvSpPr/>
          <p:nvPr userDrawn="1">
            <p:custDataLst>
              <p:tags r:id="rId10"/>
            </p:custDataLst>
          </p:nvPr>
        </p:nvSpPr>
        <p:spPr>
          <a:xfrm rot="10800000" flipV="1">
            <a:off x="805458" y="763030"/>
            <a:ext cx="182880" cy="254000"/>
          </a:xfrm>
          <a:custGeom>
            <a:avLst/>
            <a:gdLst>
              <a:gd name="connisteX0" fmla="*/ 105018 w 182697"/>
              <a:gd name="connsiteY0" fmla="*/ 4754 h 254002"/>
              <a:gd name="connisteX1" fmla="*/ 115360 w 182697"/>
              <a:gd name="connsiteY1" fmla="*/ 0 h 254002"/>
              <a:gd name="connisteX2" fmla="*/ 167856 w 182697"/>
              <a:gd name="connsiteY2" fmla="*/ 0 h 254002"/>
              <a:gd name="connisteX3" fmla="*/ 173022 w 182697"/>
              <a:gd name="connsiteY3" fmla="*/ 11265 h 254002"/>
              <a:gd name="connisteX4" fmla="*/ 81235 w 182697"/>
              <a:gd name="connsiteY4" fmla="*/ 118113 h 254002"/>
              <a:gd name="connisteX5" fmla="*/ 81235 w 182697"/>
              <a:gd name="connsiteY5" fmla="*/ 135888 h 254002"/>
              <a:gd name="connisteX6" fmla="*/ 173022 w 182697"/>
              <a:gd name="connsiteY6" fmla="*/ 242736 h 254002"/>
              <a:gd name="connisteX7" fmla="*/ 167856 w 182697"/>
              <a:gd name="connsiteY7" fmla="*/ 254002 h 254002"/>
              <a:gd name="connisteX8" fmla="*/ 115360 w 182697"/>
              <a:gd name="connsiteY8" fmla="*/ 254002 h 254002"/>
              <a:gd name="connisteX9" fmla="*/ 105018 w 182697"/>
              <a:gd name="connsiteY9" fmla="*/ 249247 h 254002"/>
              <a:gd name="connisteX10" fmla="*/ 7635 w 182697"/>
              <a:gd name="connsiteY10" fmla="*/ 135888 h 254002"/>
              <a:gd name="connisteX11" fmla="*/ 7635 w 182697"/>
              <a:gd name="connsiteY11" fmla="*/ 118113 h 254002"/>
              <a:gd name="connisteX12" fmla="*/ 105018 w 182697"/>
              <a:gd name="connsiteY12" fmla="*/ 4754 h 25400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pathLst>
              <a:path w="182697" h="254002">
                <a:moveTo>
                  <a:pt x="105019" y="4755"/>
                </a:moveTo>
                <a:cubicBezTo>
                  <a:pt x="107607" y="1737"/>
                  <a:pt x="111392" y="0"/>
                  <a:pt x="115361" y="0"/>
                </a:cubicBezTo>
                <a:lnTo>
                  <a:pt x="167856" y="0"/>
                </a:lnTo>
                <a:cubicBezTo>
                  <a:pt x="173681" y="0"/>
                  <a:pt x="176827" y="6840"/>
                  <a:pt x="173023" y="11265"/>
                </a:cubicBezTo>
                <a:lnTo>
                  <a:pt x="81235" y="118113"/>
                </a:lnTo>
                <a:cubicBezTo>
                  <a:pt x="76846" y="123225"/>
                  <a:pt x="76846" y="130777"/>
                  <a:pt x="81235" y="135889"/>
                </a:cubicBezTo>
                <a:lnTo>
                  <a:pt x="173023" y="242737"/>
                </a:lnTo>
                <a:cubicBezTo>
                  <a:pt x="176818" y="247162"/>
                  <a:pt x="173681" y="254002"/>
                  <a:pt x="167856" y="254002"/>
                </a:cubicBezTo>
                <a:lnTo>
                  <a:pt x="115361" y="254002"/>
                </a:lnTo>
                <a:cubicBezTo>
                  <a:pt x="111392" y="254002"/>
                  <a:pt x="107607" y="252265"/>
                  <a:pt x="105019" y="249247"/>
                </a:cubicBezTo>
                <a:lnTo>
                  <a:pt x="7635" y="135889"/>
                </a:lnTo>
                <a:cubicBezTo>
                  <a:pt x="3246" y="130777"/>
                  <a:pt x="3246" y="123225"/>
                  <a:pt x="7635" y="118113"/>
                </a:cubicBezTo>
                <a:lnTo>
                  <a:pt x="105019" y="4755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761997" y="2374898"/>
            <a:ext cx="7010403" cy="2095503"/>
          </a:xfrm>
          <a:noFill/>
        </p:spPr>
        <p:txBody>
          <a:bodyPr lIns="0" tIns="0" rIns="0" bIns="0" anchor="ctr">
            <a:noAutofit/>
          </a:bodyPr>
          <a:lstStyle>
            <a:lvl1pPr algn="l">
              <a:lnSpc>
                <a:spcPct val="111000"/>
              </a:lnSpc>
              <a:buNone/>
              <a:defRPr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lang="zh-CN" altLang="en-US" smtClean="0"/>
              <a:t>总结汇报&amp;工作计划职场通用模板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761997" y="4876797"/>
            <a:ext cx="7378696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 smtClean="0"/>
              <a:t>DESIGN BY WPS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5" hasCustomPrompt="1"/>
            <p:custDataLst>
              <p:tags r:id="rId13"/>
            </p:custDataLst>
          </p:nvPr>
        </p:nvSpPr>
        <p:spPr>
          <a:xfrm>
            <a:off x="1079504" y="660398"/>
            <a:ext cx="4508504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/Users/和潮/AppData/Local/Temp/figmazip/slide_bc011c95cb9d2909\datas\氛围图-12002&amp;7142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9" descr="C:/Users/和潮/AppData/Local/Temp/figmazip/slide_bc011c95cb9d2909\datas\装饰-12002&amp;71412.png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8" r:link="rId4"/>
          <a:stretch>
            <a:fillRect/>
          </a:stretch>
        </p:blipFill>
        <p:spPr>
          <a:xfrm>
            <a:off x="1218565" y="686435"/>
            <a:ext cx="254000" cy="401320"/>
          </a:xfrm>
          <a:prstGeom prst="rect">
            <a:avLst/>
          </a:prstGeom>
        </p:spPr>
      </p:pic>
      <p:sp>
        <p:nvSpPr>
          <p:cNvPr id="11" name="任意多边形 10"/>
          <p:cNvSpPr/>
          <p:nvPr userDrawn="1">
            <p:custDataLst>
              <p:tags r:id="rId9"/>
            </p:custDataLst>
          </p:nvPr>
        </p:nvSpPr>
        <p:spPr>
          <a:xfrm flipV="1">
            <a:off x="7442201" y="0"/>
            <a:ext cx="4749165" cy="6858000"/>
          </a:xfrm>
          <a:custGeom>
            <a:avLst/>
            <a:gdLst>
              <a:gd name="connisteX0" fmla="*/ 3411096 w 4749795"/>
              <a:gd name="connsiteY0" fmla="*/ 6858000 h 6858000"/>
              <a:gd name="connisteX1" fmla="*/ 71798 w 4749795"/>
              <a:gd name="connsiteY1" fmla="*/ 2889741 h 6858000"/>
              <a:gd name="connisteX2" fmla="*/ 73499 w 4749795"/>
              <a:gd name="connsiteY2" fmla="*/ 2493788 h 6858000"/>
              <a:gd name="connisteX3" fmla="*/ 2209126 w 4749795"/>
              <a:gd name="connsiteY3" fmla="*/ 0 h 6858000"/>
              <a:gd name="connisteX4" fmla="*/ 4749795 w 4749795"/>
              <a:gd name="connsiteY4" fmla="*/ 0 h 6858000"/>
              <a:gd name="connisteX5" fmla="*/ 4749795 w 4749795"/>
              <a:gd name="connsiteY5" fmla="*/ 765599 h 6858000"/>
              <a:gd name="connisteX6" fmla="*/ 3269830 w 4749795"/>
              <a:gd name="connsiteY6" fmla="*/ 2493788 h 6858000"/>
              <a:gd name="connisteX7" fmla="*/ 3268120 w 4749795"/>
              <a:gd name="connsiteY7" fmla="*/ 2889741 h 6858000"/>
              <a:gd name="connisteX8" fmla="*/ 4749795 w 4749795"/>
              <a:gd name="connsiteY8" fmla="*/ 4650501 h 6858000"/>
              <a:gd name="connisteX9" fmla="*/ 4749795 w 4749795"/>
              <a:gd name="connsiteY9" fmla="*/ 6858000 h 6858000"/>
              <a:gd name="connisteX10" fmla="*/ 3411096 w 4749795"/>
              <a:gd name="connsiteY10" fmla="*/ 685800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4749796" h="6858000">
                <a:moveTo>
                  <a:pt x="3411096" y="6858000"/>
                </a:moveTo>
                <a:lnTo>
                  <a:pt x="71799" y="2889742"/>
                </a:lnTo>
                <a:cubicBezTo>
                  <a:pt x="-24570" y="2775213"/>
                  <a:pt x="-23848" y="2607466"/>
                  <a:pt x="73499" y="2493788"/>
                </a:cubicBezTo>
                <a:lnTo>
                  <a:pt x="2209126" y="0"/>
                </a:lnTo>
                <a:lnTo>
                  <a:pt x="4749796" y="0"/>
                </a:lnTo>
                <a:lnTo>
                  <a:pt x="4749796" y="765600"/>
                </a:lnTo>
                <a:lnTo>
                  <a:pt x="3269830" y="2493788"/>
                </a:lnTo>
                <a:cubicBezTo>
                  <a:pt x="3172474" y="2607466"/>
                  <a:pt x="3171752" y="2775213"/>
                  <a:pt x="3268120" y="2889742"/>
                </a:cubicBezTo>
                <a:lnTo>
                  <a:pt x="4749796" y="4650501"/>
                </a:lnTo>
                <a:lnTo>
                  <a:pt x="4749796" y="6858000"/>
                </a:lnTo>
                <a:lnTo>
                  <a:pt x="3411096" y="68580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7"/>
          <p:cNvSpPr>
            <a:spLocks noGrp="1"/>
          </p:cNvSpPr>
          <p:nvPr>
            <p:ph type="subTitle" idx="13" hasCustomPrompt="1"/>
            <p:custDataLst>
              <p:tags r:id="rId11"/>
            </p:custDataLst>
          </p:nvPr>
        </p:nvSpPr>
        <p:spPr>
          <a:xfrm>
            <a:off x="1219197" y="3174998"/>
            <a:ext cx="55245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9" name="标题 8"/>
          <p:cNvSpPr>
            <a:spLocks noGrp="1"/>
          </p:cNvSpPr>
          <p:nvPr>
            <p:ph type="ctrTitle" idx="14" hasCustomPrompt="1"/>
            <p:custDataLst>
              <p:tags r:id="rId12"/>
            </p:custDataLst>
          </p:nvPr>
        </p:nvSpPr>
        <p:spPr>
          <a:xfrm>
            <a:off x="1219197" y="3632198"/>
            <a:ext cx="5651504" cy="1015999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04000"/>
              </a:lnSpc>
              <a:buNone/>
              <a:defRPr sz="6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C:/Users/和潮/AppData/Local/Temp/figmazip/slide_2bfe4b5ba3399306\datas\氛围图-12002&amp;70830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3606165" cy="68580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3" hasCustomPrompt="1"/>
            <p:custDataLst>
              <p:tags r:id="rId6"/>
            </p:custDataLst>
          </p:nvPr>
        </p:nvSpPr>
        <p:spPr>
          <a:xfrm>
            <a:off x="1409703" y="1003298"/>
            <a:ext cx="2336804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  <p:sp>
        <p:nvSpPr>
          <p:cNvPr id="8" name="副标题 7"/>
          <p:cNvSpPr>
            <a:spLocks noGrp="1"/>
          </p:cNvSpPr>
          <p:nvPr>
            <p:ph type="subTitle" idx="14" hasCustomPrompt="1"/>
            <p:custDataLst>
              <p:tags r:id="rId7"/>
            </p:custDataLst>
          </p:nvPr>
        </p:nvSpPr>
        <p:spPr>
          <a:xfrm>
            <a:off x="1409703" y="1777996"/>
            <a:ext cx="2273299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1">
                <a:solidFill>
                  <a:schemeClr val="accent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9" name="任意多边形 8"/>
          <p:cNvSpPr/>
          <p:nvPr userDrawn="1">
            <p:custDataLst>
              <p:tags r:id="rId8"/>
            </p:custDataLst>
          </p:nvPr>
        </p:nvSpPr>
        <p:spPr>
          <a:xfrm>
            <a:off x="0" y="1092196"/>
            <a:ext cx="4258310" cy="5765800"/>
          </a:xfrm>
          <a:custGeom>
            <a:avLst/>
            <a:gdLst>
              <a:gd name="connisteX0" fmla="*/ 0 w 4258534"/>
              <a:gd name="connsiteY0" fmla="*/ 3582088 h 5765804"/>
              <a:gd name="connisteX1" fmla="*/ 0 w 4258534"/>
              <a:gd name="connsiteY1" fmla="*/ 0 h 5765804"/>
              <a:gd name="connisteX2" fmla="*/ 192773 w 4258534"/>
              <a:gd name="connsiteY2" fmla="*/ 103107 h 5765804"/>
              <a:gd name="connisteX3" fmla="*/ 4184303 w 4258534"/>
              <a:gd name="connsiteY3" fmla="*/ 4720187 h 5765804"/>
              <a:gd name="connisteX4" fmla="*/ 4184925 w 4258534"/>
              <a:gd name="connsiteY4" fmla="*/ 5118152 h 5765804"/>
              <a:gd name="connisteX5" fmla="*/ 3632197 w 4258534"/>
              <a:gd name="connsiteY5" fmla="*/ 5765804 h 5765804"/>
              <a:gd name="connisteX6" fmla="*/ 430179 w 4258534"/>
              <a:gd name="connsiteY6" fmla="*/ 5763454 h 5765804"/>
              <a:gd name="connisteX7" fmla="*/ 984534 w 4258534"/>
              <a:gd name="connsiteY7" fmla="*/ 5118134 h 5765804"/>
              <a:gd name="connisteX8" fmla="*/ 983912 w 4258534"/>
              <a:gd name="connsiteY8" fmla="*/ 4720187 h 5765804"/>
              <a:gd name="connisteX9" fmla="*/ 0 w 4258534"/>
              <a:gd name="connsiteY9" fmla="*/ 3582088 h 57658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pathLst>
              <a:path w="4258535" h="5765804">
                <a:moveTo>
                  <a:pt x="0" y="3582089"/>
                </a:moveTo>
                <a:lnTo>
                  <a:pt x="0" y="0"/>
                </a:lnTo>
                <a:cubicBezTo>
                  <a:pt x="74350" y="9290"/>
                  <a:pt x="143186" y="45757"/>
                  <a:pt x="192774" y="103108"/>
                </a:cubicBezTo>
                <a:lnTo>
                  <a:pt x="4184304" y="4720188"/>
                </a:lnTo>
                <a:cubicBezTo>
                  <a:pt x="4283040" y="4834378"/>
                  <a:pt x="4283306" y="5003633"/>
                  <a:pt x="4184925" y="5118153"/>
                </a:cubicBezTo>
                <a:lnTo>
                  <a:pt x="3632198" y="5765804"/>
                </a:lnTo>
                <a:lnTo>
                  <a:pt x="430179" y="5763454"/>
                </a:lnTo>
                <a:lnTo>
                  <a:pt x="984534" y="5118135"/>
                </a:lnTo>
                <a:cubicBezTo>
                  <a:pt x="1082896" y="5003633"/>
                  <a:pt x="1082631" y="4834378"/>
                  <a:pt x="983913" y="4720188"/>
                </a:cubicBezTo>
                <a:lnTo>
                  <a:pt x="0" y="3582089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/Users/和潮/AppData/Local/Temp/figmazip/slide_6289819df09e9292\datas\氛围图-12002&amp;71399.png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5"/>
            </p:custDataLst>
          </p:nvPr>
        </p:nvSpPr>
        <p:spPr>
          <a:xfrm>
            <a:off x="8072387" y="1204521"/>
            <a:ext cx="4119245" cy="5653405"/>
          </a:xfrm>
          <a:custGeom>
            <a:avLst/>
            <a:gdLst>
              <a:gd name="connisteX0" fmla="*/ 530562 w 4119609"/>
              <a:gd name="connsiteY0" fmla="*/ 5653451 h 5653451"/>
              <a:gd name="connisteX1" fmla="*/ 3730971 w 4119609"/>
              <a:gd name="connsiteY1" fmla="*/ 5653451 h 5653451"/>
              <a:gd name="connisteX2" fmla="*/ 3274000 w 4119609"/>
              <a:gd name="connsiteY2" fmla="*/ 5121517 h 5653451"/>
              <a:gd name="connisteX3" fmla="*/ 3273707 w 4119609"/>
              <a:gd name="connsiteY3" fmla="*/ 4724631 h 5653451"/>
              <a:gd name="connisteX4" fmla="*/ 4119609 w 4119609"/>
              <a:gd name="connsiteY4" fmla="*/ 3736915 h 5653451"/>
              <a:gd name="connisteX5" fmla="*/ 4119609 w 4119609"/>
              <a:gd name="connsiteY5" fmla="*/ 0 h 5653451"/>
              <a:gd name="connisteX6" fmla="*/ 73298 w 4119609"/>
              <a:gd name="connsiteY6" fmla="*/ 4724631 h 5653451"/>
              <a:gd name="connisteX7" fmla="*/ 73600 w 4119609"/>
              <a:gd name="connsiteY7" fmla="*/ 5121517 h 5653451"/>
              <a:gd name="connisteX8" fmla="*/ 530562 w 4119609"/>
              <a:gd name="connsiteY8" fmla="*/ 5653451 h 565345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119610" h="5653452">
                <a:moveTo>
                  <a:pt x="530562" y="5653452"/>
                </a:moveTo>
                <a:lnTo>
                  <a:pt x="3730971" y="5653452"/>
                </a:lnTo>
                <a:lnTo>
                  <a:pt x="3274000" y="5121518"/>
                </a:lnTo>
                <a:cubicBezTo>
                  <a:pt x="3175976" y="5007419"/>
                  <a:pt x="3175848" y="4838877"/>
                  <a:pt x="3273707" y="4724632"/>
                </a:cubicBezTo>
                <a:lnTo>
                  <a:pt x="4119610" y="3736915"/>
                </a:lnTo>
                <a:lnTo>
                  <a:pt x="4119610" y="0"/>
                </a:lnTo>
                <a:lnTo>
                  <a:pt x="73298" y="4724632"/>
                </a:lnTo>
                <a:cubicBezTo>
                  <a:pt x="-24542" y="4838877"/>
                  <a:pt x="-24414" y="5007419"/>
                  <a:pt x="73600" y="5121518"/>
                </a:cubicBezTo>
                <a:lnTo>
                  <a:pt x="530562" y="5653452"/>
                </a:lnTo>
                <a:close/>
              </a:path>
            </a:pathLst>
          </a:custGeom>
          <a:solidFill>
            <a:schemeClr val="bg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3606165" cy="68580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4641215" cy="6706870"/>
          </a:xfrm>
          <a:custGeom>
            <a:avLst/>
            <a:gdLst>
              <a:gd name="connisteX0" fmla="*/ 3782470 w 4641320"/>
              <a:gd name="connsiteY0" fmla="*/ 0 h 6707215"/>
              <a:gd name="connisteX1" fmla="*/ 4567720 w 4641320"/>
              <a:gd name="connsiteY1" fmla="*/ 914089 h 6707215"/>
              <a:gd name="connisteX2" fmla="*/ 4569156 w 4641320"/>
              <a:gd name="connsiteY2" fmla="*/ 1309640 h 6707215"/>
              <a:gd name="connisteX3" fmla="*/ 0 w 4641320"/>
              <a:gd name="connsiteY3" fmla="*/ 6707215 h 6707215"/>
              <a:gd name="connisteX4" fmla="*/ 0 w 4641320"/>
              <a:gd name="connsiteY4" fmla="*/ 2926564 h 6707215"/>
              <a:gd name="connisteX5" fmla="*/ 1368765 w 4641320"/>
              <a:gd name="connsiteY5" fmla="*/ 1309640 h 6707215"/>
              <a:gd name="connisteX6" fmla="*/ 1367320 w 4641320"/>
              <a:gd name="connsiteY6" fmla="*/ 914089 h 6707215"/>
              <a:gd name="connisteX7" fmla="*/ 582070 w 4641320"/>
              <a:gd name="connsiteY7" fmla="*/ 0 h 6707215"/>
              <a:gd name="connisteX8" fmla="*/ 3782470 w 4641320"/>
              <a:gd name="connsiteY8" fmla="*/ 0 h 67072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641321" h="6707215">
                <a:moveTo>
                  <a:pt x="3782470" y="0"/>
                </a:moveTo>
                <a:lnTo>
                  <a:pt x="4567721" y="914089"/>
                </a:lnTo>
                <a:cubicBezTo>
                  <a:pt x="4665305" y="1027685"/>
                  <a:pt x="4665918" y="1195340"/>
                  <a:pt x="4569156" y="1309640"/>
                </a:cubicBezTo>
                <a:lnTo>
                  <a:pt x="0" y="6707215"/>
                </a:lnTo>
                <a:lnTo>
                  <a:pt x="0" y="2926565"/>
                </a:lnTo>
                <a:lnTo>
                  <a:pt x="1368765" y="1309640"/>
                </a:lnTo>
                <a:cubicBezTo>
                  <a:pt x="1465518" y="1195340"/>
                  <a:pt x="1464905" y="1027685"/>
                  <a:pt x="1367321" y="914089"/>
                </a:cubicBezTo>
                <a:lnTo>
                  <a:pt x="582070" y="0"/>
                </a:lnTo>
                <a:lnTo>
                  <a:pt x="378247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11"/>
            </p:custDataLst>
          </p:nvPr>
        </p:nvSpPr>
        <p:spPr>
          <a:xfrm>
            <a:off x="4724403" y="4635496"/>
            <a:ext cx="6248397" cy="1524003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4000"/>
              </a:lnSpc>
              <a:buNone/>
              <a:defRPr sz="48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</a:lstStyle>
          <a:p>
            <a:r>
              <a:rPr lang="zh-CN" altLang="en-US" smtClean="0"/>
              <a:t>章节页的标题内容标题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7512052" y="2082098"/>
            <a:ext cx="3435346" cy="2601313"/>
          </a:xfrm>
          <a:noFill/>
        </p:spPr>
        <p:txBody>
          <a:bodyPr lIns="0" tIns="0" rIns="0" bIns="0" anchor="t">
            <a:noAutofit/>
          </a:bodyPr>
          <a:lstStyle>
            <a:lvl1pPr algn="r">
              <a:lnSpc>
                <a:spcPct val="109000"/>
              </a:lnSpc>
              <a:buNone/>
              <a:defRPr sz="13000" b="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defRPr>
            </a:lvl1pPr>
            <a:lvl2pPr>
              <a:defRPr>
                <a:solidFill>
                  <a:schemeClr val="accent4"/>
                </a:solidFill>
              </a:defRPr>
            </a:lvl2pPr>
            <a:lvl3pPr>
              <a:defRPr>
                <a:solidFill>
                  <a:schemeClr val="accent4"/>
                </a:solidFill>
              </a:defRPr>
            </a:lvl3pPr>
            <a:lvl4pPr>
              <a:defRPr>
                <a:solidFill>
                  <a:schemeClr val="accent4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7.png"/><Relationship Id="rId3" Type="http://schemas.openxmlformats.org/officeDocument/2006/relationships/image" Target="../media/image16.jpeg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88.xml"/><Relationship Id="rId6" Type="http://schemas.openxmlformats.org/officeDocument/2006/relationships/image" Target="../media/image17.png"/><Relationship Id="rId5" Type="http://schemas.openxmlformats.org/officeDocument/2006/relationships/tags" Target="../tags/tag187.xml"/><Relationship Id="rId4" Type="http://schemas.openxmlformats.org/officeDocument/2006/relationships/tags" Target="../tags/tag186.xml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image" Target="../media/image7.png"/><Relationship Id="rId6" Type="http://schemas.openxmlformats.org/officeDocument/2006/relationships/image" Target="../media/image18.jpeg"/><Relationship Id="rId5" Type="http://schemas.openxmlformats.org/officeDocument/2006/relationships/tags" Target="../tags/tag193.xml"/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image" Target="../media/image19.jpeg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tags" Target="../tags/tag18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image" Target="../media/image7.png"/><Relationship Id="rId7" Type="http://schemas.openxmlformats.org/officeDocument/2006/relationships/image" Target="../media/image20.jpeg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0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16.xml"/><Relationship Id="rId7" Type="http://schemas.openxmlformats.org/officeDocument/2006/relationships/image" Target="../media/image22.png"/><Relationship Id="rId6" Type="http://schemas.openxmlformats.org/officeDocument/2006/relationships/image" Target="../media/image7.png"/><Relationship Id="rId5" Type="http://schemas.openxmlformats.org/officeDocument/2006/relationships/image" Target="../media/image21.jpeg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2.xml"/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image" Target="../media/image7.png"/><Relationship Id="rId4" Type="http://schemas.openxmlformats.org/officeDocument/2006/relationships/image" Target="../media/image23.jpe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28.xml"/><Relationship Id="rId6" Type="http://schemas.openxmlformats.org/officeDocument/2006/relationships/image" Target="../media/image24.png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tags" Target="../tags/tag2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9" Type="http://schemas.openxmlformats.org/officeDocument/2006/relationships/slideLayout" Target="../slideLayouts/slideLayout1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image" Target="../media/image7.png"/><Relationship Id="rId6" Type="http://schemas.openxmlformats.org/officeDocument/2006/relationships/image" Target="../media/image26.jpeg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image" Target="NULL" TargetMode="External"/><Relationship Id="rId2" Type="http://schemas.openxmlformats.org/officeDocument/2006/relationships/image" Target="../media/image25.png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42.xml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5" Type="http://schemas.openxmlformats.org/officeDocument/2006/relationships/tags" Target="../tags/tag241.xml"/><Relationship Id="rId14" Type="http://schemas.openxmlformats.org/officeDocument/2006/relationships/tags" Target="../tags/tag240.xml"/><Relationship Id="rId13" Type="http://schemas.openxmlformats.org/officeDocument/2006/relationships/tags" Target="../tags/tag239.xml"/><Relationship Id="rId12" Type="http://schemas.openxmlformats.org/officeDocument/2006/relationships/tags" Target="../tags/tag238.xml"/><Relationship Id="rId11" Type="http://schemas.openxmlformats.org/officeDocument/2006/relationships/tags" Target="../tags/tag237.xml"/><Relationship Id="rId10" Type="http://schemas.openxmlformats.org/officeDocument/2006/relationships/image" Target="../media/image27.jpeg"/><Relationship Id="rId1" Type="http://schemas.openxmlformats.org/officeDocument/2006/relationships/tags" Target="../tags/tag23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jpeg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image" Target="../media/image7.png"/><Relationship Id="rId5" Type="http://schemas.openxmlformats.org/officeDocument/2006/relationships/image" Target="../media/image30.jpeg"/><Relationship Id="rId4" Type="http://schemas.openxmlformats.org/officeDocument/2006/relationships/tags" Target="../tags/tag246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image" Target="../media/image7.png"/><Relationship Id="rId7" Type="http://schemas.openxmlformats.org/officeDocument/2006/relationships/image" Target="../media/image6.jpeg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NULL" TargetMode="External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14.xml"/><Relationship Id="rId13" Type="http://schemas.openxmlformats.org/officeDocument/2006/relationships/tags" Target="../tags/tag113.xml"/><Relationship Id="rId12" Type="http://schemas.openxmlformats.org/officeDocument/2006/relationships/tags" Target="../tags/tag112.xml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image" Target="../media/image9.jpeg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image" Target="../media/image7.png"/><Relationship Id="rId4" Type="http://schemas.openxmlformats.org/officeDocument/2006/relationships/image" Target="../media/image8.jpeg"/><Relationship Id="rId3" Type="http://schemas.openxmlformats.org/officeDocument/2006/relationships/tags" Target="../tags/tag117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133.xml"/><Relationship Id="rId23" Type="http://schemas.openxmlformats.org/officeDocument/2006/relationships/tags" Target="../tags/tag132.xml"/><Relationship Id="rId22" Type="http://schemas.openxmlformats.org/officeDocument/2006/relationships/tags" Target="../tags/tag131.xml"/><Relationship Id="rId21" Type="http://schemas.openxmlformats.org/officeDocument/2006/relationships/tags" Target="../tags/tag130.xml"/><Relationship Id="rId20" Type="http://schemas.openxmlformats.org/officeDocument/2006/relationships/tags" Target="../tags/tag129.xml"/><Relationship Id="rId2" Type="http://schemas.openxmlformats.org/officeDocument/2006/relationships/tags" Target="../tags/tag116.xml"/><Relationship Id="rId19" Type="http://schemas.openxmlformats.org/officeDocument/2006/relationships/tags" Target="../tags/tag128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image" Target="../media/image11.jpeg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image" Target="../media/image10.jpeg"/><Relationship Id="rId12" Type="http://schemas.openxmlformats.org/officeDocument/2006/relationships/tags" Target="../tags/tag123.xml"/><Relationship Id="rId11" Type="http://schemas.openxmlformats.org/officeDocument/2006/relationships/tags" Target="../tags/tag122.xml"/><Relationship Id="rId10" Type="http://schemas.openxmlformats.org/officeDocument/2006/relationships/tags" Target="../tags/tag121.xml"/><Relationship Id="rId1" Type="http://schemas.openxmlformats.org/officeDocument/2006/relationships/tags" Target="../tags/tag11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153.xml"/><Relationship Id="rId2" Type="http://schemas.openxmlformats.org/officeDocument/2006/relationships/tags" Target="../tags/tag135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image" Target="../media/image7.png"/><Relationship Id="rId6" Type="http://schemas.openxmlformats.org/officeDocument/2006/relationships/image" Target="../media/image12.jpeg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168.xml"/><Relationship Id="rId14" Type="http://schemas.openxmlformats.org/officeDocument/2006/relationships/tags" Target="../tags/tag167.xml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image" Target="../media/image13.jpeg"/><Relationship Id="rId1" Type="http://schemas.openxmlformats.org/officeDocument/2006/relationships/tags" Target="../tags/tag15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image" Target="../media/image15.png"/><Relationship Id="rId7" Type="http://schemas.openxmlformats.org/officeDocument/2006/relationships/tags" Target="../tags/tag173.xml"/><Relationship Id="rId6" Type="http://schemas.openxmlformats.org/officeDocument/2006/relationships/image" Target="../media/image7.png"/><Relationship Id="rId5" Type="http://schemas.openxmlformats.org/officeDocument/2006/relationships/image" Target="../media/image14.jpeg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开源社区活跃度与趋势预测工具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汇报小组：一个</a:t>
            </a:r>
            <a:r>
              <a:rPr lang="en-US" altLang="zh-CN"/>
              <a:t>BUG</a:t>
            </a:r>
            <a:r>
              <a:rPr lang="zh-CN" altLang="en-US"/>
              <a:t>一整天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2025/</a:t>
            </a:r>
            <a:r>
              <a:rPr lang="en-US" altLang="zh-CN"/>
              <a:t>1</a:t>
            </a:r>
            <a:r>
              <a:rPr lang="zh-CN" altLang="en-US"/>
              <a:t>/</a:t>
            </a:r>
            <a:r>
              <a:rPr lang="en-US" altLang="zh-CN"/>
              <a:t>2</a:t>
            </a:r>
            <a:endParaRPr lang="en-US" altLang="zh-CN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439403" y="3086100"/>
            <a:ext cx="1746250" cy="3771900"/>
          </a:xfrm>
          <a:custGeom>
            <a:avLst/>
            <a:gdLst>
              <a:gd name="connisteX0" fmla="*/ 1746833 w 1746833"/>
              <a:gd name="connsiteY0" fmla="*/ 3771900 h 3771900"/>
              <a:gd name="connisteX1" fmla="*/ 1746833 w 1746833"/>
              <a:gd name="connsiteY1" fmla="*/ 0 h 3771900"/>
              <a:gd name="connisteX2" fmla="*/ 61886 w 1746833"/>
              <a:gd name="connsiteY2" fmla="*/ 2223199 h 3771900"/>
              <a:gd name="connisteX3" fmla="*/ 67418 w 1746833"/>
              <a:gd name="connsiteY3" fmla="*/ 2598487 h 3771900"/>
              <a:gd name="connisteX4" fmla="*/ 1012451 w 1746833"/>
              <a:gd name="connsiteY4" fmla="*/ 3771900 h 3771900"/>
              <a:gd name="connisteX5" fmla="*/ 1746833 w 1746833"/>
              <a:gd name="connsiteY5" fmla="*/ 3771900 h 3771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33" h="3771900">
                <a:moveTo>
                  <a:pt x="1746833" y="3771900"/>
                </a:moveTo>
                <a:lnTo>
                  <a:pt x="1746833" y="0"/>
                </a:lnTo>
                <a:lnTo>
                  <a:pt x="61887" y="2223199"/>
                </a:lnTo>
                <a:cubicBezTo>
                  <a:pt x="-22650" y="2334728"/>
                  <a:pt x="-20364" y="2489491"/>
                  <a:pt x="67419" y="2598487"/>
                </a:cubicBezTo>
                <a:lnTo>
                  <a:pt x="1012451" y="3771900"/>
                </a:lnTo>
                <a:lnTo>
                  <a:pt x="1746833" y="37719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C:/Users/和潮/AppData/Roaming/Kingsoft/office6/wppai/generateppt/1df65112-0d69-4e07-b4b4-d6e0c66d6045.jpg1df65112-0d69-4e07-b4b4-d6e0c66d6045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26" r="126"/>
          <a:stretch>
            <a:fillRect/>
          </a:stretch>
        </p:blipFill>
        <p:spPr>
          <a:xfrm>
            <a:off x="609603" y="609603"/>
            <a:ext cx="10972800" cy="3504565"/>
          </a:xfrm>
          <a:custGeom>
            <a:avLst/>
            <a:gdLst>
              <a:gd name="connisteX0" fmla="*/ 0 w 10972800"/>
              <a:gd name="connsiteY0" fmla="*/ 203197 h 3505196"/>
              <a:gd name="connisteX1" fmla="*/ 203197 w 10972800"/>
              <a:gd name="connsiteY1" fmla="*/ 0 h 3505196"/>
              <a:gd name="connisteX2" fmla="*/ 10769602 w 10972800"/>
              <a:gd name="connsiteY2" fmla="*/ 0 h 3505196"/>
              <a:gd name="connisteX3" fmla="*/ 10972800 w 10972800"/>
              <a:gd name="connsiteY3" fmla="*/ 203197 h 3505196"/>
              <a:gd name="connisteX4" fmla="*/ 10972800 w 10972800"/>
              <a:gd name="connsiteY4" fmla="*/ 3301998 h 3505196"/>
              <a:gd name="connisteX5" fmla="*/ 10769602 w 10972800"/>
              <a:gd name="connsiteY5" fmla="*/ 3505196 h 3505196"/>
              <a:gd name="connisteX6" fmla="*/ 203197 w 10972800"/>
              <a:gd name="connsiteY6" fmla="*/ 3505196 h 3505196"/>
              <a:gd name="connisteX7" fmla="*/ 0 w 10972800"/>
              <a:gd name="connsiteY7" fmla="*/ 3301998 h 3505196"/>
              <a:gd name="connisteX8" fmla="*/ 0 w 10972800"/>
              <a:gd name="connsiteY8" fmla="*/ 203197 h 3505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301999"/>
                </a:lnTo>
                <a:cubicBezTo>
                  <a:pt x="10972800" y="3414232"/>
                  <a:pt x="10881826" y="3505197"/>
                  <a:pt x="10769602" y="3505197"/>
                </a:cubicBezTo>
                <a:lnTo>
                  <a:pt x="203198" y="3505197"/>
                </a:lnTo>
                <a:cubicBezTo>
                  <a:pt x="90974" y="3505197"/>
                  <a:pt x="0" y="3414232"/>
                  <a:pt x="0" y="33019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9603" y="4572000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2.3 数据存储与管理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09603" y="5638803"/>
            <a:ext cx="9194804" cy="6096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- 数据存储方案：选择合适的数据库系统，如SQLite或MySQL，设计合理的数据表结构。
- 数据管理：建立数据备份和恢复机制，确保数据的安全性和完整性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 3. 数据分析模块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820397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0 w 1371600"/>
              <a:gd name="connsiteY3" fmla="*/ 6858000 h 6858000"/>
              <a:gd name="connisteX4" fmla="*/ 0 w 1371600"/>
              <a:gd name="connsiteY4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8630811" y="1234147"/>
            <a:ext cx="3561080" cy="5623560"/>
          </a:xfrm>
          <a:custGeom>
            <a:avLst/>
            <a:gdLst>
              <a:gd name="connisteX0" fmla="*/ 3561185 w 3561176"/>
              <a:gd name="connsiteY0" fmla="*/ 4816208 h 5623852"/>
              <a:gd name="connisteX1" fmla="*/ 3561185 w 3561176"/>
              <a:gd name="connsiteY1" fmla="*/ 5623852 h 5623852"/>
              <a:gd name="connisteX2" fmla="*/ 1054586 w 3561176"/>
              <a:gd name="connsiteY2" fmla="*/ 5623852 h 5623852"/>
              <a:gd name="connisteX3" fmla="*/ 73600 w 3561176"/>
              <a:gd name="connsiteY3" fmla="*/ 4481922 h 5623852"/>
              <a:gd name="connisteX4" fmla="*/ 72905 w 3561176"/>
              <a:gd name="connsiteY4" fmla="*/ 4085484 h 5623852"/>
              <a:gd name="connisteX5" fmla="*/ 3533406 w 3561176"/>
              <a:gd name="connsiteY5" fmla="*/ 28547 h 5623852"/>
              <a:gd name="connisteX6" fmla="*/ 3561185 w 3561176"/>
              <a:gd name="connsiteY6" fmla="*/ 0 h 5623852"/>
              <a:gd name="connisteX7" fmla="*/ 3561185 w 3561176"/>
              <a:gd name="connsiteY7" fmla="*/ 3747997 h 5623852"/>
              <a:gd name="connisteX8" fmla="*/ 3273295 w 3561176"/>
              <a:gd name="connsiteY8" fmla="*/ 4085484 h 5623852"/>
              <a:gd name="connisteX9" fmla="*/ 3274000 w 3561176"/>
              <a:gd name="connsiteY9" fmla="*/ 4481922 h 5623852"/>
              <a:gd name="connisteX10" fmla="*/ 3561185 w 3561176"/>
              <a:gd name="connsiteY10" fmla="*/ 4816208 h 562385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pathLst>
              <a:path w="3561177" h="5623853">
                <a:moveTo>
                  <a:pt x="3561186" y="4816209"/>
                </a:moveTo>
                <a:lnTo>
                  <a:pt x="3561186" y="5623853"/>
                </a:lnTo>
                <a:lnTo>
                  <a:pt x="1054587" y="5623853"/>
                </a:lnTo>
                <a:lnTo>
                  <a:pt x="73600" y="4481922"/>
                </a:lnTo>
                <a:cubicBezTo>
                  <a:pt x="-24268" y="4367988"/>
                  <a:pt x="-24561" y="4199766"/>
                  <a:pt x="72905" y="4085484"/>
                </a:cubicBezTo>
                <a:lnTo>
                  <a:pt x="3533406" y="28548"/>
                </a:lnTo>
                <a:cubicBezTo>
                  <a:pt x="3542093" y="18370"/>
                  <a:pt x="3551365" y="8842"/>
                  <a:pt x="3561186" y="0"/>
                </a:cubicBezTo>
                <a:lnTo>
                  <a:pt x="3561186" y="3747998"/>
                </a:lnTo>
                <a:lnTo>
                  <a:pt x="3273296" y="4085484"/>
                </a:lnTo>
                <a:cubicBezTo>
                  <a:pt x="3175839" y="4199766"/>
                  <a:pt x="3176132" y="4367988"/>
                  <a:pt x="3274000" y="4481922"/>
                </a:cubicBezTo>
                <a:lnTo>
                  <a:pt x="3561186" y="4816209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5016499" cy="15240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3.1 数据预处理流程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5029200"/>
            <a:ext cx="4927600" cy="1219200"/>
            <a:chOff x="960" y="7920"/>
            <a:chExt cx="7760" cy="192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7920"/>
              <a:ext cx="80" cy="1919"/>
            </a:xfrm>
            <a:custGeom>
              <a:avLst/>
              <a:gdLst>
                <a:gd name="connisteX0" fmla="*/ 0 w 50804"/>
                <a:gd name="connsiteY0" fmla="*/ 25402 h 1219196"/>
                <a:gd name="connisteX1" fmla="*/ 25402 w 50804"/>
                <a:gd name="connsiteY1" fmla="*/ 0 h 1219196"/>
                <a:gd name="connisteX2" fmla="*/ 25402 w 50804"/>
                <a:gd name="connsiteY2" fmla="*/ 0 h 1219196"/>
                <a:gd name="connisteX3" fmla="*/ 50804 w 50804"/>
                <a:gd name="connsiteY3" fmla="*/ 25402 h 1219196"/>
                <a:gd name="connisteX4" fmla="*/ 50804 w 50804"/>
                <a:gd name="connsiteY4" fmla="*/ 1193804 h 1219196"/>
                <a:gd name="connisteX5" fmla="*/ 25402 w 50804"/>
                <a:gd name="connsiteY5" fmla="*/ 1219196 h 1219196"/>
                <a:gd name="connisteX6" fmla="*/ 25402 w 50804"/>
                <a:gd name="connsiteY6" fmla="*/ 1219196 h 1219196"/>
                <a:gd name="connisteX7" fmla="*/ 0 w 50804"/>
                <a:gd name="connsiteY7" fmla="*/ 1193804 h 1219196"/>
                <a:gd name="connisteX8" fmla="*/ 0 w 50804"/>
                <a:gd name="connsiteY8" fmla="*/ 25402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1219197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1193804"/>
                  </a:lnTo>
                  <a:cubicBezTo>
                    <a:pt x="50804" y="1207831"/>
                    <a:pt x="39429" y="1219197"/>
                    <a:pt x="25402" y="1219197"/>
                  </a:cubicBezTo>
                  <a:lnTo>
                    <a:pt x="25402" y="1219197"/>
                  </a:lnTo>
                  <a:cubicBezTo>
                    <a:pt x="11375" y="1219197"/>
                    <a:pt x="0" y="1207831"/>
                    <a:pt x="0" y="1193804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200" y="7920"/>
              <a:ext cx="752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 数据清洗：去除无效数据、异常值处理，保证数据质量。
- 数据标准化：对不同来源的数据进行标准化处理，便于后续分析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905" y="396240"/>
            <a:ext cx="5514975" cy="5300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820397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1066803 w 1371600"/>
              <a:gd name="connsiteY3" fmla="*/ 6858000 h 6858000"/>
              <a:gd name="connisteX4" fmla="*/ 65909 w 1371600"/>
              <a:gd name="connsiteY4" fmla="*/ 5594975 h 6858000"/>
              <a:gd name="connisteX5" fmla="*/ 0 w 1371600"/>
              <a:gd name="connsiteY5" fmla="*/ 5405667 h 6858000"/>
              <a:gd name="connisteX6" fmla="*/ 0 w 13716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1066803" y="6858000"/>
                </a:lnTo>
                <a:lnTo>
                  <a:pt x="65910" y="5594976"/>
                </a:lnTo>
                <a:cubicBezTo>
                  <a:pt x="23226" y="5541109"/>
                  <a:pt x="0" y="5474403"/>
                  <a:pt x="0" y="5405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10445182" y="3086100"/>
            <a:ext cx="1746885" cy="3771265"/>
          </a:xfrm>
          <a:custGeom>
            <a:avLst/>
            <a:gdLst>
              <a:gd name="connisteX0" fmla="*/ 1012451 w 1746824"/>
              <a:gd name="connsiteY0" fmla="*/ 3771890 h 3771881"/>
              <a:gd name="connisteX1" fmla="*/ 1746824 w 1746824"/>
              <a:gd name="connsiteY1" fmla="*/ 3771890 h 3771881"/>
              <a:gd name="connisteX2" fmla="*/ 1746824 w 1746824"/>
              <a:gd name="connsiteY2" fmla="*/ 0 h 3771881"/>
              <a:gd name="connisteX3" fmla="*/ 61886 w 1746824"/>
              <a:gd name="connsiteY3" fmla="*/ 2223189 h 3771881"/>
              <a:gd name="connisteX4" fmla="*/ 67418 w 1746824"/>
              <a:gd name="connsiteY4" fmla="*/ 2598468 h 3771881"/>
              <a:gd name="connisteX5" fmla="*/ 1012451 w 1746824"/>
              <a:gd name="connsiteY5" fmla="*/ 3771890 h 37718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24" h="3771882">
                <a:moveTo>
                  <a:pt x="1012451" y="3771891"/>
                </a:moveTo>
                <a:lnTo>
                  <a:pt x="1746824" y="3771891"/>
                </a:lnTo>
                <a:lnTo>
                  <a:pt x="1746824" y="0"/>
                </a:lnTo>
                <a:lnTo>
                  <a:pt x="61887" y="2223190"/>
                </a:lnTo>
                <a:cubicBezTo>
                  <a:pt x="-22650" y="2334719"/>
                  <a:pt x="-20364" y="2489481"/>
                  <a:pt x="67419" y="2598469"/>
                </a:cubicBezTo>
                <a:lnTo>
                  <a:pt x="1012451" y="377189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3.2 特征变量提取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9144000" cy="4419600"/>
            <a:chOff x="960" y="2880"/>
            <a:chExt cx="14400" cy="6960"/>
          </a:xfrm>
        </p:grpSpPr>
        <p:pic>
          <p:nvPicPr>
            <p:cNvPr id="6" name="图片 5" descr="C:/Users/和潮/AppData/Roaming/Kingsoft/office6/wppai/generateppt/60d595af-6b08-4315-912f-fe4b216969f0.jpg60d595af-6b08-4315-912f-fe4b216969f0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959"/>
            <a:stretch>
              <a:fillRect/>
            </a:stretch>
          </p:blipFill>
          <p:spPr>
            <a:xfrm>
              <a:off x="960" y="2880"/>
              <a:ext cx="6959" cy="3840"/>
            </a:xfrm>
            <a:custGeom>
              <a:avLst/>
              <a:gdLst>
                <a:gd name="connisteX0" fmla="*/ 0 w 4419596"/>
                <a:gd name="connsiteY0" fmla="*/ 203197 h 2438403"/>
                <a:gd name="connisteX1" fmla="*/ 203197 w 4419596"/>
                <a:gd name="connsiteY1" fmla="*/ 0 h 2438403"/>
                <a:gd name="connisteX2" fmla="*/ 4216398 w 4419596"/>
                <a:gd name="connsiteY2" fmla="*/ 0 h 2438403"/>
                <a:gd name="connisteX3" fmla="*/ 4419596 w 4419596"/>
                <a:gd name="connsiteY3" fmla="*/ 203197 h 2438403"/>
                <a:gd name="connisteX4" fmla="*/ 4419596 w 4419596"/>
                <a:gd name="connsiteY4" fmla="*/ 2438403 h 2438403"/>
                <a:gd name="connisteX5" fmla="*/ 0 w 4419596"/>
                <a:gd name="connsiteY5" fmla="*/ 2438403 h 2438403"/>
                <a:gd name="connisteX6" fmla="*/ 0 w 4419596"/>
                <a:gd name="connsiteY6" fmla="*/ 203197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4384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4216399" y="0"/>
                  </a:lnTo>
                  <a:cubicBezTo>
                    <a:pt x="4328632" y="0"/>
                    <a:pt x="4419597" y="90974"/>
                    <a:pt x="4419597" y="203198"/>
                  </a:cubicBezTo>
                  <a:lnTo>
                    <a:pt x="4419597" y="2438403"/>
                  </a:lnTo>
                  <a:lnTo>
                    <a:pt x="0" y="2438403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960" y="6720"/>
              <a:ext cx="6959" cy="3120"/>
            </a:xfrm>
            <a:custGeom>
              <a:avLst/>
              <a:gdLst>
                <a:gd name="connisteX0" fmla="*/ 0 w 4419596"/>
                <a:gd name="connsiteY0" fmla="*/ 0 h 1981203"/>
                <a:gd name="connisteX1" fmla="*/ 4419596 w 4419596"/>
                <a:gd name="connsiteY1" fmla="*/ 0 h 1981203"/>
                <a:gd name="connisteX2" fmla="*/ 4419596 w 4419596"/>
                <a:gd name="connsiteY2" fmla="*/ 1777995 h 1981203"/>
                <a:gd name="connisteX3" fmla="*/ 4216398 w 4419596"/>
                <a:gd name="connsiteY3" fmla="*/ 1981203 h 1981203"/>
                <a:gd name="connisteX4" fmla="*/ 203197 w 4419596"/>
                <a:gd name="connsiteY4" fmla="*/ 1981203 h 1981203"/>
                <a:gd name="connisteX5" fmla="*/ 0 w 4419596"/>
                <a:gd name="connsiteY5" fmla="*/ 1777995 h 1981203"/>
                <a:gd name="connisteX6" fmla="*/ 0 w 44195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1981203">
                  <a:moveTo>
                    <a:pt x="0" y="0"/>
                  </a:moveTo>
                  <a:lnTo>
                    <a:pt x="4419597" y="0"/>
                  </a:lnTo>
                  <a:lnTo>
                    <a:pt x="4419597" y="1777996"/>
                  </a:lnTo>
                  <a:cubicBezTo>
                    <a:pt x="4419597" y="1890229"/>
                    <a:pt x="4328632" y="1981203"/>
                    <a:pt x="42163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>
              <p:custDataLst>
                <p:tags r:id="rId9"/>
              </p:custDataLst>
            </p:nvPr>
          </p:nvSpPr>
          <p:spPr>
            <a:xfrm>
              <a:off x="8400" y="2880"/>
              <a:ext cx="6960" cy="3120"/>
            </a:xfrm>
            <a:custGeom>
              <a:avLst/>
              <a:gdLst>
                <a:gd name="connisteX0" fmla="*/ 0 w 4419596"/>
                <a:gd name="connsiteY0" fmla="*/ 203197 h 1981203"/>
                <a:gd name="connisteX1" fmla="*/ 203197 w 4419596"/>
                <a:gd name="connsiteY1" fmla="*/ 0 h 1981203"/>
                <a:gd name="connisteX2" fmla="*/ 4216398 w 4419596"/>
                <a:gd name="connsiteY2" fmla="*/ 0 h 1981203"/>
                <a:gd name="connisteX3" fmla="*/ 4419596 w 4419596"/>
                <a:gd name="connsiteY3" fmla="*/ 203197 h 1981203"/>
                <a:gd name="connisteX4" fmla="*/ 4419596 w 4419596"/>
                <a:gd name="connsiteY4" fmla="*/ 1981203 h 1981203"/>
                <a:gd name="connisteX5" fmla="*/ 0 w 4419596"/>
                <a:gd name="connsiteY5" fmla="*/ 1981203 h 1981203"/>
                <a:gd name="connisteX6" fmla="*/ 0 w 4419596"/>
                <a:gd name="connsiteY6" fmla="*/ 203197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19812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4216399" y="0"/>
                  </a:lnTo>
                  <a:cubicBezTo>
                    <a:pt x="4328632" y="0"/>
                    <a:pt x="4419597" y="90974"/>
                    <a:pt x="4419597" y="203198"/>
                  </a:cubicBezTo>
                  <a:lnTo>
                    <a:pt x="4419597" y="1981203"/>
                  </a:lnTo>
                  <a:lnTo>
                    <a:pt x="0" y="1981203"/>
                  </a:ln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0"/>
              </p:custDataLst>
            </p:nvPr>
          </p:nvSpPr>
          <p:spPr>
            <a:xfrm>
              <a:off x="1440" y="736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特征变量选择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1"/>
              </p:custDataLst>
            </p:nvPr>
          </p:nvSpPr>
          <p:spPr>
            <a:xfrm>
              <a:off x="1440" y="8240"/>
              <a:ext cx="60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依据项目需求，挑选关键特征如代码提交频次、问题解决效率等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5" name="图片 14" descr="C:/Users/和潮/AppData/Roaming/Kingsoft/office6/wppai/generateppt/50105c90622bba9ac6d220f447c5d65d.jpg50105c90622bba9ac6d220f447c5d65d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t="8808" b="8543"/>
            <a:stretch>
              <a:fillRect/>
            </a:stretch>
          </p:blipFill>
          <p:spPr>
            <a:xfrm>
              <a:off x="8400" y="6000"/>
              <a:ext cx="6959" cy="3840"/>
            </a:xfrm>
            <a:custGeom>
              <a:avLst/>
              <a:gdLst>
                <a:gd name="connisteX0" fmla="*/ 0 w 4419596"/>
                <a:gd name="connsiteY0" fmla="*/ 0 h 2438403"/>
                <a:gd name="connisteX1" fmla="*/ 4419596 w 4419596"/>
                <a:gd name="connsiteY1" fmla="*/ 0 h 2438403"/>
                <a:gd name="connisteX2" fmla="*/ 4419596 w 4419596"/>
                <a:gd name="connsiteY2" fmla="*/ 2235195 h 2438403"/>
                <a:gd name="connisteX3" fmla="*/ 4216398 w 4419596"/>
                <a:gd name="connsiteY3" fmla="*/ 2438403 h 2438403"/>
                <a:gd name="connisteX4" fmla="*/ 203197 w 4419596"/>
                <a:gd name="connsiteY4" fmla="*/ 2438403 h 2438403"/>
                <a:gd name="connisteX5" fmla="*/ 0 w 4419596"/>
                <a:gd name="connsiteY5" fmla="*/ 2235195 h 2438403"/>
                <a:gd name="connisteX6" fmla="*/ 0 w 4419596"/>
                <a:gd name="connsiteY6" fmla="*/ 0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4419597" h="2438403">
                  <a:moveTo>
                    <a:pt x="0" y="0"/>
                  </a:moveTo>
                  <a:lnTo>
                    <a:pt x="4419597" y="0"/>
                  </a:lnTo>
                  <a:lnTo>
                    <a:pt x="4419597" y="2235196"/>
                  </a:lnTo>
                  <a:cubicBezTo>
                    <a:pt x="4419597" y="2347429"/>
                    <a:pt x="4328632" y="2438403"/>
                    <a:pt x="4216399" y="2438403"/>
                  </a:cubicBezTo>
                  <a:lnTo>
                    <a:pt x="203198" y="2438403"/>
                  </a:lnTo>
                  <a:cubicBezTo>
                    <a:pt x="90974" y="2438403"/>
                    <a:pt x="0" y="2347429"/>
                    <a:pt x="0" y="2235196"/>
                  </a:cubicBez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8880" y="3520"/>
              <a:ext cx="61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特征工程处理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8880" y="4400"/>
              <a:ext cx="60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运用统计学技巧，对选取特征进行转换编码，提升模型预测精度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>
            <a:off x="10820397" y="0"/>
            <a:ext cx="1371600" cy="6858000"/>
          </a:xfrm>
          <a:custGeom>
            <a:avLst/>
            <a:gdLst>
              <a:gd name="connisteX0" fmla="*/ 0 w 1371600"/>
              <a:gd name="connsiteY0" fmla="*/ 0 h 6858000"/>
              <a:gd name="connisteX1" fmla="*/ 1371600 w 1371600"/>
              <a:gd name="connsiteY1" fmla="*/ 0 h 6858000"/>
              <a:gd name="connisteX2" fmla="*/ 1371600 w 1371600"/>
              <a:gd name="connsiteY2" fmla="*/ 6858000 h 6858000"/>
              <a:gd name="connisteX3" fmla="*/ 1066803 w 1371600"/>
              <a:gd name="connsiteY3" fmla="*/ 6858000 h 6858000"/>
              <a:gd name="connisteX4" fmla="*/ 65909 w 1371600"/>
              <a:gd name="connsiteY4" fmla="*/ 5594975 h 6858000"/>
              <a:gd name="connisteX5" fmla="*/ 0 w 1371600"/>
              <a:gd name="connsiteY5" fmla="*/ 5405667 h 6858000"/>
              <a:gd name="connisteX6" fmla="*/ 0 w 1371600"/>
              <a:gd name="connsiteY6" fmla="*/ 0 h 6858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371600" h="6858000">
                <a:moveTo>
                  <a:pt x="0" y="0"/>
                </a:moveTo>
                <a:lnTo>
                  <a:pt x="1371600" y="0"/>
                </a:lnTo>
                <a:lnTo>
                  <a:pt x="1371600" y="6858000"/>
                </a:lnTo>
                <a:lnTo>
                  <a:pt x="1066803" y="6858000"/>
                </a:lnTo>
                <a:lnTo>
                  <a:pt x="65910" y="5594976"/>
                </a:lnTo>
                <a:cubicBezTo>
                  <a:pt x="23226" y="5541109"/>
                  <a:pt x="0" y="5474403"/>
                  <a:pt x="0" y="54056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10445182" y="3086100"/>
            <a:ext cx="1746885" cy="3771265"/>
          </a:xfrm>
          <a:custGeom>
            <a:avLst/>
            <a:gdLst>
              <a:gd name="connisteX0" fmla="*/ 1012451 w 1746824"/>
              <a:gd name="connsiteY0" fmla="*/ 3771890 h 3771881"/>
              <a:gd name="connisteX1" fmla="*/ 1746824 w 1746824"/>
              <a:gd name="connsiteY1" fmla="*/ 3771890 h 3771881"/>
              <a:gd name="connisteX2" fmla="*/ 1746824 w 1746824"/>
              <a:gd name="connsiteY2" fmla="*/ 0 h 3771881"/>
              <a:gd name="connisteX3" fmla="*/ 61886 w 1746824"/>
              <a:gd name="connsiteY3" fmla="*/ 2223189 h 3771881"/>
              <a:gd name="connisteX4" fmla="*/ 67418 w 1746824"/>
              <a:gd name="connsiteY4" fmla="*/ 2598468 h 3771881"/>
              <a:gd name="connisteX5" fmla="*/ 1012451 w 1746824"/>
              <a:gd name="connsiteY5" fmla="*/ 3771890 h 377188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24" h="3771882">
                <a:moveTo>
                  <a:pt x="1012451" y="3771891"/>
                </a:moveTo>
                <a:lnTo>
                  <a:pt x="1746824" y="3771891"/>
                </a:lnTo>
                <a:lnTo>
                  <a:pt x="1746824" y="0"/>
                </a:lnTo>
                <a:lnTo>
                  <a:pt x="61887" y="2223190"/>
                </a:lnTo>
                <a:cubicBezTo>
                  <a:pt x="-22650" y="2334719"/>
                  <a:pt x="-20364" y="2489481"/>
                  <a:pt x="67419" y="2598469"/>
                </a:cubicBezTo>
                <a:lnTo>
                  <a:pt x="1012451" y="3771891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3.3 时间序列分析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828800"/>
            <a:ext cx="9194800" cy="609600"/>
            <a:chOff x="960" y="2880"/>
            <a:chExt cx="14480" cy="96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0" cy="960"/>
            </a:xfrm>
            <a:custGeom>
              <a:avLst/>
              <a:gdLst>
                <a:gd name="connisteX0" fmla="*/ 0 w 50804"/>
                <a:gd name="connsiteY0" fmla="*/ 25402 h 609603"/>
                <a:gd name="connisteX1" fmla="*/ 25402 w 50804"/>
                <a:gd name="connsiteY1" fmla="*/ 0 h 609603"/>
                <a:gd name="connisteX2" fmla="*/ 25402 w 50804"/>
                <a:gd name="connsiteY2" fmla="*/ 0 h 609603"/>
                <a:gd name="connisteX3" fmla="*/ 50804 w 50804"/>
                <a:gd name="connsiteY3" fmla="*/ 25402 h 609603"/>
                <a:gd name="connisteX4" fmla="*/ 50804 w 50804"/>
                <a:gd name="connsiteY4" fmla="*/ 584201 h 609603"/>
                <a:gd name="connisteX5" fmla="*/ 25402 w 50804"/>
                <a:gd name="connsiteY5" fmla="*/ 609603 h 609603"/>
                <a:gd name="connisteX6" fmla="*/ 25402 w 50804"/>
                <a:gd name="connsiteY6" fmla="*/ 609603 h 609603"/>
                <a:gd name="connisteX7" fmla="*/ 0 w 50804"/>
                <a:gd name="connsiteY7" fmla="*/ 584201 h 609603"/>
                <a:gd name="connisteX8" fmla="*/ 0 w 50804"/>
                <a:gd name="connsiteY8" fmla="*/ 25402 h 6096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609603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584201"/>
                  </a:lnTo>
                  <a:cubicBezTo>
                    <a:pt x="50804" y="598228"/>
                    <a:pt x="39429" y="609603"/>
                    <a:pt x="25402" y="609603"/>
                  </a:cubicBezTo>
                  <a:lnTo>
                    <a:pt x="25402" y="609603"/>
                  </a:lnTo>
                  <a:cubicBezTo>
                    <a:pt x="11375" y="609603"/>
                    <a:pt x="0" y="598228"/>
                    <a:pt x="0" y="584201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1200" y="2880"/>
              <a:ext cx="1424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 发展规律识别：运用时间序列分析方法，识别开源项目的发展规律及潜在趋势。
- 趋势预测：基于历史数据，预测开源项目的未来发展趋势，为项目决策提供参考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7" name="图片 6" descr="C:/Users/和潮/AppData/Roaming/Kingsoft/office6/wppai/generateppt/458ff533-5c60-42ab-856a-3a5377bf2804.jpg458ff533-5c60-42ab-856a-3a5377bf2804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395"/>
          <a:stretch>
            <a:fillRect/>
          </a:stretch>
        </p:blipFill>
        <p:spPr>
          <a:xfrm>
            <a:off x="609603" y="2895603"/>
            <a:ext cx="10972800" cy="3352800"/>
          </a:xfrm>
          <a:custGeom>
            <a:avLst/>
            <a:gdLst>
              <a:gd name="connisteX0" fmla="*/ 0 w 10972800"/>
              <a:gd name="connsiteY0" fmla="*/ 203197 h 3352803"/>
              <a:gd name="connisteX1" fmla="*/ 203197 w 10972800"/>
              <a:gd name="connsiteY1" fmla="*/ 0 h 3352803"/>
              <a:gd name="connisteX2" fmla="*/ 10769602 w 10972800"/>
              <a:gd name="connsiteY2" fmla="*/ 0 h 3352803"/>
              <a:gd name="connisteX3" fmla="*/ 10972800 w 10972800"/>
              <a:gd name="connsiteY3" fmla="*/ 203197 h 3352803"/>
              <a:gd name="connisteX4" fmla="*/ 10972800 w 10972800"/>
              <a:gd name="connsiteY4" fmla="*/ 3149595 h 3352803"/>
              <a:gd name="connisteX5" fmla="*/ 10769602 w 10972800"/>
              <a:gd name="connsiteY5" fmla="*/ 3352803 h 3352803"/>
              <a:gd name="connisteX6" fmla="*/ 203197 w 10972800"/>
              <a:gd name="connsiteY6" fmla="*/ 3352803 h 3352803"/>
              <a:gd name="connisteX7" fmla="*/ 0 w 10972800"/>
              <a:gd name="connsiteY7" fmla="*/ 3149595 h 3352803"/>
              <a:gd name="connisteX8" fmla="*/ 0 w 10972800"/>
              <a:gd name="connsiteY8" fmla="*/ 203197 h 3352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352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149596"/>
                </a:lnTo>
                <a:cubicBezTo>
                  <a:pt x="10972800" y="3261829"/>
                  <a:pt x="10881826" y="3352803"/>
                  <a:pt x="10769602" y="3352803"/>
                </a:cubicBezTo>
                <a:lnTo>
                  <a:pt x="203198" y="3352803"/>
                </a:lnTo>
                <a:cubicBezTo>
                  <a:pt x="90974" y="3352803"/>
                  <a:pt x="0" y="3261829"/>
                  <a:pt x="0" y="3149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4. 预测模块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4.1 预测模型选择与训练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609603" y="1828800"/>
            <a:ext cx="4038600" cy="4418965"/>
          </a:xfrm>
          <a:custGeom>
            <a:avLst/>
            <a:gdLst>
              <a:gd name="connisteX0" fmla="*/ 0 w 4038603"/>
              <a:gd name="connsiteY0" fmla="*/ 203197 h 4419596"/>
              <a:gd name="connisteX1" fmla="*/ 203197 w 4038603"/>
              <a:gd name="connsiteY1" fmla="*/ 0 h 4419596"/>
              <a:gd name="connisteX2" fmla="*/ 4038603 w 4038603"/>
              <a:gd name="connsiteY2" fmla="*/ 0 h 4419596"/>
              <a:gd name="connisteX3" fmla="*/ 4038603 w 4038603"/>
              <a:gd name="connsiteY3" fmla="*/ 4419596 h 4419596"/>
              <a:gd name="connisteX4" fmla="*/ 203197 w 4038603"/>
              <a:gd name="connsiteY4" fmla="*/ 4419596 h 4419596"/>
              <a:gd name="connisteX5" fmla="*/ 0 w 4038603"/>
              <a:gd name="connsiteY5" fmla="*/ 4216398 h 4419596"/>
              <a:gd name="connisteX6" fmla="*/ 0 w 4038603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3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4038603" y="0"/>
                </a:lnTo>
                <a:lnTo>
                  <a:pt x="4038603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066803" y="3124203"/>
            <a:ext cx="3174998" cy="1828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- 模型选择：根据项目特点，选择合适的时间序列预测模型，如ARIMA、LSTM等。
- 模型训练：使用历史数据训练预测模型，调整模型参数，提高预测准确性</a:t>
            </a:r>
            <a:endParaRPr lang="zh-CN" altLang="en-US" sz="1600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pic>
        <p:nvPicPr>
          <p:cNvPr id="5" name="图片 4" descr="C:/Users/和潮/AppData/Roaming/Kingsoft/office6/wppai/generateppt/be58ee55a510caf86b249727a9926174.jpgbe58ee55a510caf86b249727a9926174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6100" b="8923"/>
          <a:stretch>
            <a:fillRect/>
          </a:stretch>
        </p:blipFill>
        <p:spPr>
          <a:xfrm>
            <a:off x="4648197" y="1828800"/>
            <a:ext cx="6933565" cy="4418965"/>
          </a:xfrm>
          <a:custGeom>
            <a:avLst/>
            <a:gdLst>
              <a:gd name="connisteX0" fmla="*/ 0 w 6934196"/>
              <a:gd name="connsiteY0" fmla="*/ 0 h 4419596"/>
              <a:gd name="connisteX1" fmla="*/ 6730998 w 6934196"/>
              <a:gd name="connsiteY1" fmla="*/ 0 h 4419596"/>
              <a:gd name="connisteX2" fmla="*/ 6934196 w 6934196"/>
              <a:gd name="connsiteY2" fmla="*/ 203197 h 4419596"/>
              <a:gd name="connisteX3" fmla="*/ 6934196 w 6934196"/>
              <a:gd name="connsiteY3" fmla="*/ 4216398 h 4419596"/>
              <a:gd name="connisteX4" fmla="*/ 6730998 w 6934196"/>
              <a:gd name="connsiteY4" fmla="*/ 4419596 h 4419596"/>
              <a:gd name="connisteX5" fmla="*/ 0 w 6934196"/>
              <a:gd name="connsiteY5" fmla="*/ 4419596 h 4419596"/>
              <a:gd name="connisteX6" fmla="*/ 0 w 6934196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197" h="4419597">
                <a:moveTo>
                  <a:pt x="0" y="0"/>
                </a:moveTo>
                <a:lnTo>
                  <a:pt x="6730999" y="0"/>
                </a:lnTo>
                <a:cubicBezTo>
                  <a:pt x="6843232" y="0"/>
                  <a:pt x="6934197" y="90974"/>
                  <a:pt x="6934197" y="203198"/>
                </a:cubicBezTo>
                <a:lnTo>
                  <a:pt x="6934197" y="4216399"/>
                </a:lnTo>
                <a:cubicBezTo>
                  <a:pt x="6934197" y="4328632"/>
                  <a:pt x="6843232" y="4419597"/>
                  <a:pt x="6730999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8200" y="2386965"/>
            <a:ext cx="6933565" cy="327596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4.2 预测结果的验证与优化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 descr="C:/Users/和潮/AppData/Roaming/Kingsoft/office6/wppai/generateppt/a88dbbaf-39ff-4190-ac35-99eeb8996b11.jpga88dbbaf-39ff-4190-ac35-99eeb8996b11"/>
          <p:cNvPicPr preferRelativeResize="0"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395"/>
          <a:stretch>
            <a:fillRect/>
          </a:stretch>
        </p:blipFill>
        <p:spPr>
          <a:xfrm>
            <a:off x="609603" y="1828800"/>
            <a:ext cx="10972800" cy="3352800"/>
          </a:xfrm>
          <a:custGeom>
            <a:avLst/>
            <a:gdLst>
              <a:gd name="connisteX0" fmla="*/ 0 w 10972800"/>
              <a:gd name="connsiteY0" fmla="*/ 203197 h 3352803"/>
              <a:gd name="connisteX1" fmla="*/ 203197 w 10972800"/>
              <a:gd name="connsiteY1" fmla="*/ 0 h 3352803"/>
              <a:gd name="connisteX2" fmla="*/ 10769602 w 10972800"/>
              <a:gd name="connsiteY2" fmla="*/ 0 h 3352803"/>
              <a:gd name="connisteX3" fmla="*/ 10972800 w 10972800"/>
              <a:gd name="connsiteY3" fmla="*/ 203197 h 3352803"/>
              <a:gd name="connisteX4" fmla="*/ 10972800 w 10972800"/>
              <a:gd name="connsiteY4" fmla="*/ 3149595 h 3352803"/>
              <a:gd name="connisteX5" fmla="*/ 10769602 w 10972800"/>
              <a:gd name="connsiteY5" fmla="*/ 3352803 h 3352803"/>
              <a:gd name="connisteX6" fmla="*/ 203197 w 10972800"/>
              <a:gd name="connsiteY6" fmla="*/ 3352803 h 3352803"/>
              <a:gd name="connisteX7" fmla="*/ 0 w 10972800"/>
              <a:gd name="connsiteY7" fmla="*/ 3149595 h 3352803"/>
              <a:gd name="connisteX8" fmla="*/ 0 w 10972800"/>
              <a:gd name="connsiteY8" fmla="*/ 203197 h 33528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352803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149596"/>
                </a:lnTo>
                <a:cubicBezTo>
                  <a:pt x="10972800" y="3261829"/>
                  <a:pt x="10881826" y="3352803"/>
                  <a:pt x="10769602" y="3352803"/>
                </a:cubicBezTo>
                <a:lnTo>
                  <a:pt x="203198" y="3352803"/>
                </a:lnTo>
                <a:cubicBezTo>
                  <a:pt x="90974" y="3352803"/>
                  <a:pt x="0" y="3261829"/>
                  <a:pt x="0" y="3149596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609600" y="5638800"/>
            <a:ext cx="11023600" cy="609600"/>
            <a:chOff x="960" y="8880"/>
            <a:chExt cx="17360" cy="960"/>
          </a:xfrm>
        </p:grpSpPr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8880"/>
              <a:ext cx="80" cy="960"/>
            </a:xfrm>
            <a:custGeom>
              <a:avLst/>
              <a:gdLst>
                <a:gd name="connisteX0" fmla="*/ 0 w 50804"/>
                <a:gd name="connsiteY0" fmla="*/ 25402 h 609603"/>
                <a:gd name="connisteX1" fmla="*/ 25402 w 50804"/>
                <a:gd name="connsiteY1" fmla="*/ 0 h 609603"/>
                <a:gd name="connisteX2" fmla="*/ 25402 w 50804"/>
                <a:gd name="connsiteY2" fmla="*/ 0 h 609603"/>
                <a:gd name="connisteX3" fmla="*/ 50804 w 50804"/>
                <a:gd name="connsiteY3" fmla="*/ 25402 h 609603"/>
                <a:gd name="connisteX4" fmla="*/ 50804 w 50804"/>
                <a:gd name="connsiteY4" fmla="*/ 584201 h 609603"/>
                <a:gd name="connisteX5" fmla="*/ 25402 w 50804"/>
                <a:gd name="connsiteY5" fmla="*/ 609603 h 609603"/>
                <a:gd name="connisteX6" fmla="*/ 25402 w 50804"/>
                <a:gd name="connsiteY6" fmla="*/ 609603 h 609603"/>
                <a:gd name="connisteX7" fmla="*/ 0 w 50804"/>
                <a:gd name="connsiteY7" fmla="*/ 584201 h 609603"/>
                <a:gd name="connisteX8" fmla="*/ 0 w 50804"/>
                <a:gd name="connsiteY8" fmla="*/ 25402 h 6096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609603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584201"/>
                  </a:lnTo>
                  <a:cubicBezTo>
                    <a:pt x="50804" y="598228"/>
                    <a:pt x="39429" y="609603"/>
                    <a:pt x="25402" y="609603"/>
                  </a:cubicBezTo>
                  <a:lnTo>
                    <a:pt x="25402" y="609603"/>
                  </a:lnTo>
                  <a:cubicBezTo>
                    <a:pt x="11375" y="609603"/>
                    <a:pt x="0" y="598228"/>
                    <a:pt x="0" y="584201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1200" y="8880"/>
              <a:ext cx="171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 结果验证：通过交叉验证等方法，验证预测模型的准确性和稳定性。
- 模型优化：根据验证结果，调整模型结构和参数，优化预测性能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18288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0"/>
            <a:ext cx="3148965" cy="1543050"/>
          </a:xfrm>
          <a:custGeom>
            <a:avLst/>
            <a:gdLst>
              <a:gd name="connisteX0" fmla="*/ 3149595 w 3149595"/>
              <a:gd name="connsiteY0" fmla="*/ 0 h 1543470"/>
              <a:gd name="connisteX1" fmla="*/ 0 w 3149595"/>
              <a:gd name="connsiteY1" fmla="*/ 0 h 1543470"/>
              <a:gd name="connisteX2" fmla="*/ 0 w 3149595"/>
              <a:gd name="connsiteY2" fmla="*/ 812801 h 1543470"/>
              <a:gd name="connisteX3" fmla="*/ 823344 w 3149595"/>
              <a:gd name="connsiteY3" fmla="*/ 1476033 h 1543470"/>
              <a:gd name="connisteX4" fmla="*/ 1198888 w 3149595"/>
              <a:gd name="connsiteY4" fmla="*/ 1481401 h 1543470"/>
              <a:gd name="connisteX5" fmla="*/ 3149595 w 3149595"/>
              <a:gd name="connsiteY5" fmla="*/ 0 h 1543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149596" h="1543471">
                <a:moveTo>
                  <a:pt x="3149596" y="0"/>
                </a:moveTo>
                <a:lnTo>
                  <a:pt x="0" y="0"/>
                </a:lnTo>
                <a:lnTo>
                  <a:pt x="0" y="812801"/>
                </a:lnTo>
                <a:lnTo>
                  <a:pt x="823344" y="1476034"/>
                </a:lnTo>
                <a:cubicBezTo>
                  <a:pt x="932423" y="1563907"/>
                  <a:pt x="1087340" y="1566111"/>
                  <a:pt x="1198888" y="1481401"/>
                </a:cubicBezTo>
                <a:lnTo>
                  <a:pt x="314959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09603" y="4419597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4.3 预测结果的可视化展示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5638800"/>
            <a:ext cx="11023600" cy="609600"/>
            <a:chOff x="960" y="8880"/>
            <a:chExt cx="17360" cy="960"/>
          </a:xfrm>
        </p:grpSpPr>
        <p:sp>
          <p:nvSpPr>
            <p:cNvPr id="8" name="任意多边形 7"/>
            <p:cNvSpPr/>
            <p:nvPr>
              <p:custDataLst>
                <p:tags r:id="rId4"/>
              </p:custDataLst>
            </p:nvPr>
          </p:nvSpPr>
          <p:spPr>
            <a:xfrm>
              <a:off x="960" y="8880"/>
              <a:ext cx="80" cy="960"/>
            </a:xfrm>
            <a:custGeom>
              <a:avLst/>
              <a:gdLst>
                <a:gd name="connisteX0" fmla="*/ 0 w 50804"/>
                <a:gd name="connsiteY0" fmla="*/ 25402 h 609603"/>
                <a:gd name="connisteX1" fmla="*/ 25402 w 50804"/>
                <a:gd name="connsiteY1" fmla="*/ 0 h 609603"/>
                <a:gd name="connisteX2" fmla="*/ 25402 w 50804"/>
                <a:gd name="connsiteY2" fmla="*/ 0 h 609603"/>
                <a:gd name="connisteX3" fmla="*/ 50804 w 50804"/>
                <a:gd name="connsiteY3" fmla="*/ 25402 h 609603"/>
                <a:gd name="connisteX4" fmla="*/ 50804 w 50804"/>
                <a:gd name="connsiteY4" fmla="*/ 584201 h 609603"/>
                <a:gd name="connisteX5" fmla="*/ 25402 w 50804"/>
                <a:gd name="connsiteY5" fmla="*/ 609603 h 609603"/>
                <a:gd name="connisteX6" fmla="*/ 25402 w 50804"/>
                <a:gd name="connsiteY6" fmla="*/ 609603 h 609603"/>
                <a:gd name="connisteX7" fmla="*/ 0 w 50804"/>
                <a:gd name="connsiteY7" fmla="*/ 584201 h 609603"/>
                <a:gd name="connisteX8" fmla="*/ 0 w 50804"/>
                <a:gd name="connsiteY8" fmla="*/ 25402 h 6096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0804" h="609603">
                  <a:moveTo>
                    <a:pt x="0" y="25402"/>
                  </a:moveTo>
                  <a:cubicBezTo>
                    <a:pt x="0" y="11375"/>
                    <a:pt x="11375" y="0"/>
                    <a:pt x="25402" y="0"/>
                  </a:cubicBezTo>
                  <a:lnTo>
                    <a:pt x="25402" y="0"/>
                  </a:lnTo>
                  <a:cubicBezTo>
                    <a:pt x="39429" y="0"/>
                    <a:pt x="50804" y="11375"/>
                    <a:pt x="50804" y="25402"/>
                  </a:cubicBezTo>
                  <a:lnTo>
                    <a:pt x="50804" y="584201"/>
                  </a:lnTo>
                  <a:cubicBezTo>
                    <a:pt x="50804" y="598228"/>
                    <a:pt x="39429" y="609603"/>
                    <a:pt x="25402" y="609603"/>
                  </a:cubicBezTo>
                  <a:lnTo>
                    <a:pt x="25402" y="609603"/>
                  </a:lnTo>
                  <a:cubicBezTo>
                    <a:pt x="11375" y="609603"/>
                    <a:pt x="0" y="598228"/>
                    <a:pt x="0" y="584201"/>
                  </a:cubicBezTo>
                  <a:lnTo>
                    <a:pt x="0" y="25402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5400000"/>
            </a:gra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>
              <p:custDataLst>
                <p:tags r:id="rId5"/>
              </p:custDataLst>
            </p:nvPr>
          </p:nvSpPr>
          <p:spPr>
            <a:xfrm>
              <a:off x="1200" y="8880"/>
              <a:ext cx="171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- 可视化设计：设计直观的可视化界面，展示预测结果，帮助用户理解预测趋势。
- 交互功能：提供用户交互功能，允许用户自定义预测参数，生成个性化预测结果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845" y="809625"/>
            <a:ext cx="8322310" cy="31057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 5. 可视化展示模块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05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标题 20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283075" y="1385570"/>
            <a:ext cx="7375525" cy="4024630"/>
            <a:chOff x="6745" y="2182"/>
            <a:chExt cx="11615" cy="6338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674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4"/>
              </p:custDataLst>
            </p:nvPr>
          </p:nvSpPr>
          <p:spPr>
            <a:xfrm>
              <a:off x="870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>
              <p:custDataLst>
                <p:tags r:id="rId5"/>
              </p:custDataLst>
            </p:nvPr>
          </p:nvSpPr>
          <p:spPr>
            <a:xfrm>
              <a:off x="912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项目概述与目标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5" name="文本框 4"/>
            <p:cNvSpPr txBox="1"/>
            <p:nvPr>
              <p:custDataLst>
                <p:tags r:id="rId6"/>
              </p:custDataLst>
            </p:nvPr>
          </p:nvSpPr>
          <p:spPr>
            <a:xfrm>
              <a:off x="12915" y="21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7"/>
              </p:custDataLst>
            </p:nvPr>
          </p:nvSpPr>
          <p:spPr>
            <a:xfrm>
              <a:off x="14870" y="22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15290" y="22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数据收集模块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9"/>
              </p:custDataLst>
            </p:nvPr>
          </p:nvSpPr>
          <p:spPr>
            <a:xfrm>
              <a:off x="674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0"/>
              </p:custDataLst>
            </p:nvPr>
          </p:nvSpPr>
          <p:spPr>
            <a:xfrm>
              <a:off x="870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912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 数据分析模块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2915" y="45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zh-CN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14870" y="46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>
              <p:custDataLst>
                <p:tags r:id="rId14"/>
              </p:custDataLst>
            </p:nvPr>
          </p:nvSpPr>
          <p:spPr>
            <a:xfrm>
              <a:off x="15290" y="46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预测模块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5"/>
              </p:custDataLst>
            </p:nvPr>
          </p:nvSpPr>
          <p:spPr>
            <a:xfrm>
              <a:off x="6745" y="6982"/>
              <a:ext cx="1670" cy="152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5800">
                  <a:solidFill>
                    <a:schemeClr val="accent4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05</a:t>
              </a:r>
              <a:endParaRPr lang="zh-CN" altLang="en-US" sz="5800">
                <a:solidFill>
                  <a:schemeClr val="accent4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6"/>
              </p:custDataLst>
            </p:nvPr>
          </p:nvSpPr>
          <p:spPr>
            <a:xfrm>
              <a:off x="8700" y="7080"/>
              <a:ext cx="20" cy="144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>
              <p:custDataLst>
                <p:tags r:id="rId17"/>
              </p:custDataLst>
            </p:nvPr>
          </p:nvSpPr>
          <p:spPr>
            <a:xfrm>
              <a:off x="9120" y="7080"/>
              <a:ext cx="3070" cy="144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可视化展示模块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和潮/AppData/Local/Temp/figmazip/slide_5ddeea1d785a0786\datas\氛围图-12002&amp;276894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5.1 历史数据的可视化</a:t>
            </a:r>
            <a:endParaRPr lang="zh-CN" altLang="en-US" sz="4400" b="1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4" name="图片 3" descr="C:/Users/和潮/AppData/Roaming/Kingsoft/office6/wppai/generateppt/ec00a432-196d-4f76-80bc-ba79beedbff8.jpgec00a432-196d-4f76-80bc-ba79beedbff8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t="55"/>
            <a:stretch>
              <a:fillRect/>
            </a:stretch>
          </p:blipFill>
          <p:spPr>
            <a:xfrm>
              <a:off x="960" y="2880"/>
              <a:ext cx="8399" cy="3840"/>
            </a:xfrm>
            <a:custGeom>
              <a:avLst/>
              <a:gdLst>
                <a:gd name="connisteX0" fmla="*/ 0 w 5333996"/>
                <a:gd name="connsiteY0" fmla="*/ 203197 h 2438403"/>
                <a:gd name="connisteX1" fmla="*/ 203197 w 5333996"/>
                <a:gd name="connsiteY1" fmla="*/ 0 h 2438403"/>
                <a:gd name="connisteX2" fmla="*/ 5130798 w 5333996"/>
                <a:gd name="connsiteY2" fmla="*/ 0 h 2438403"/>
                <a:gd name="connisteX3" fmla="*/ 5333996 w 5333996"/>
                <a:gd name="connsiteY3" fmla="*/ 203197 h 2438403"/>
                <a:gd name="connisteX4" fmla="*/ 5333996 w 5333996"/>
                <a:gd name="connsiteY4" fmla="*/ 2438403 h 2438403"/>
                <a:gd name="connisteX5" fmla="*/ 0 w 5333996"/>
                <a:gd name="connsiteY5" fmla="*/ 2438403 h 2438403"/>
                <a:gd name="connisteX6" fmla="*/ 0 w 5333996"/>
                <a:gd name="connsiteY6" fmla="*/ 203197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24384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2438403"/>
                  </a:lnTo>
                  <a:lnTo>
                    <a:pt x="0" y="2438403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8"/>
              </p:custDataLst>
            </p:nvPr>
          </p:nvSpPr>
          <p:spPr>
            <a:xfrm>
              <a:off x="960" y="6720"/>
              <a:ext cx="8399" cy="3120"/>
            </a:xfrm>
            <a:custGeom>
              <a:avLst/>
              <a:gdLst>
                <a:gd name="connisteX0" fmla="*/ 0 w 5333996"/>
                <a:gd name="connsiteY0" fmla="*/ 0 h 1981203"/>
                <a:gd name="connisteX1" fmla="*/ 5333996 w 5333996"/>
                <a:gd name="connsiteY1" fmla="*/ 0 h 1981203"/>
                <a:gd name="connisteX2" fmla="*/ 5333996 w 5333996"/>
                <a:gd name="connsiteY2" fmla="*/ 1777995 h 1981203"/>
                <a:gd name="connisteX3" fmla="*/ 5130798 w 5333996"/>
                <a:gd name="connsiteY3" fmla="*/ 1981203 h 1981203"/>
                <a:gd name="connisteX4" fmla="*/ 203197 w 5333996"/>
                <a:gd name="connsiteY4" fmla="*/ 1981203 h 1981203"/>
                <a:gd name="connisteX5" fmla="*/ 0 w 5333996"/>
                <a:gd name="connsiteY5" fmla="*/ 1777995 h 1981203"/>
                <a:gd name="connisteX6" fmla="*/ 0 w 53339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1981203">
                  <a:moveTo>
                    <a:pt x="0" y="0"/>
                  </a:moveTo>
                  <a:lnTo>
                    <a:pt x="5333997" y="0"/>
                  </a:lnTo>
                  <a:lnTo>
                    <a:pt x="5333997" y="1777996"/>
                  </a:lnTo>
                  <a:cubicBezTo>
                    <a:pt x="5333997" y="1890229"/>
                    <a:pt x="5243032" y="1981203"/>
                    <a:pt x="51307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和潮/AppData/Roaming/Kingsoft/office6/wppai/generateppt/1474baaa-656c-4b75-8481-2a44ab9b9a1e.jpg1474baaa-656c-4b75-8481-2a44ab9b9a1e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t="55"/>
            <a:stretch>
              <a:fillRect/>
            </a:stretch>
          </p:blipFill>
          <p:spPr>
            <a:xfrm>
              <a:off x="9840" y="2880"/>
              <a:ext cx="8399" cy="3840"/>
            </a:xfrm>
            <a:custGeom>
              <a:avLst/>
              <a:gdLst>
                <a:gd name="connisteX0" fmla="*/ 0 w 5333996"/>
                <a:gd name="connsiteY0" fmla="*/ 203197 h 2438403"/>
                <a:gd name="connisteX1" fmla="*/ 203197 w 5333996"/>
                <a:gd name="connsiteY1" fmla="*/ 0 h 2438403"/>
                <a:gd name="connisteX2" fmla="*/ 5130798 w 5333996"/>
                <a:gd name="connsiteY2" fmla="*/ 0 h 2438403"/>
                <a:gd name="connisteX3" fmla="*/ 5333996 w 5333996"/>
                <a:gd name="connsiteY3" fmla="*/ 203197 h 2438403"/>
                <a:gd name="connisteX4" fmla="*/ 5333996 w 5333996"/>
                <a:gd name="connsiteY4" fmla="*/ 2438403 h 2438403"/>
                <a:gd name="connisteX5" fmla="*/ 0 w 5333996"/>
                <a:gd name="connsiteY5" fmla="*/ 2438403 h 2438403"/>
                <a:gd name="connisteX6" fmla="*/ 0 w 5333996"/>
                <a:gd name="connsiteY6" fmla="*/ 203197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24384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2438403"/>
                  </a:lnTo>
                  <a:lnTo>
                    <a:pt x="0" y="2438403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1"/>
              </p:custDataLst>
            </p:nvPr>
          </p:nvSpPr>
          <p:spPr>
            <a:xfrm>
              <a:off x="9840" y="6720"/>
              <a:ext cx="8400" cy="3120"/>
            </a:xfrm>
            <a:custGeom>
              <a:avLst/>
              <a:gdLst>
                <a:gd name="connisteX0" fmla="*/ 0 w 5333996"/>
                <a:gd name="connsiteY0" fmla="*/ 0 h 1981203"/>
                <a:gd name="connisteX1" fmla="*/ 5333996 w 5333996"/>
                <a:gd name="connsiteY1" fmla="*/ 0 h 1981203"/>
                <a:gd name="connisteX2" fmla="*/ 5333996 w 5333996"/>
                <a:gd name="connsiteY2" fmla="*/ 1777995 h 1981203"/>
                <a:gd name="connisteX3" fmla="*/ 5130798 w 5333996"/>
                <a:gd name="connsiteY3" fmla="*/ 1981203 h 1981203"/>
                <a:gd name="connisteX4" fmla="*/ 203197 w 5333996"/>
                <a:gd name="connsiteY4" fmla="*/ 1981203 h 1981203"/>
                <a:gd name="connisteX5" fmla="*/ 0 w 5333996"/>
                <a:gd name="connsiteY5" fmla="*/ 1777995 h 1981203"/>
                <a:gd name="connisteX6" fmla="*/ 0 w 53339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1981203">
                  <a:moveTo>
                    <a:pt x="0" y="0"/>
                  </a:moveTo>
                  <a:lnTo>
                    <a:pt x="5333997" y="0"/>
                  </a:lnTo>
                  <a:lnTo>
                    <a:pt x="5333997" y="1777996"/>
                  </a:lnTo>
                  <a:cubicBezTo>
                    <a:pt x="5333997" y="1890229"/>
                    <a:pt x="5243032" y="1981203"/>
                    <a:pt x="51307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2"/>
              </p:custDataLst>
            </p:nvPr>
          </p:nvSpPr>
          <p:spPr>
            <a:xfrm>
              <a:off x="144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数据趋势观察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3"/>
              </p:custDataLst>
            </p:nvPr>
          </p:nvSpPr>
          <p:spPr>
            <a:xfrm>
              <a:off x="144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展示各开源项目代码提交、issue解决等指标随时间变化趋势，直观体现项目活跃度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4"/>
              </p:custDataLst>
            </p:nvPr>
          </p:nvSpPr>
          <p:spPr>
            <a:xfrm>
              <a:off x="1032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项目间对比分析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5"/>
              </p:custDataLst>
            </p:nvPr>
          </p:nvSpPr>
          <p:spPr>
            <a:xfrm>
              <a:off x="1032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支持比较不同开源项目的关键指标，如提交频率、问题解决速度，帮助用户洞察项目差异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235" y="1828800"/>
            <a:ext cx="533273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1836420"/>
            <a:ext cx="5333365" cy="2439035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rot="10800000">
            <a:off x="0" y="5029200"/>
            <a:ext cx="12191365" cy="1828800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rot="10800000">
            <a:off x="9042401" y="5314557"/>
            <a:ext cx="3148965" cy="1543685"/>
          </a:xfrm>
          <a:custGeom>
            <a:avLst/>
            <a:gdLst>
              <a:gd name="connisteX0" fmla="*/ 3149595 w 3149595"/>
              <a:gd name="connsiteY0" fmla="*/ 0 h 1543470"/>
              <a:gd name="connisteX1" fmla="*/ 0 w 3149595"/>
              <a:gd name="connsiteY1" fmla="*/ 0 h 1543470"/>
              <a:gd name="connisteX2" fmla="*/ 0 w 3149595"/>
              <a:gd name="connsiteY2" fmla="*/ 812801 h 1543470"/>
              <a:gd name="connisteX3" fmla="*/ 823344 w 3149595"/>
              <a:gd name="connsiteY3" fmla="*/ 1476033 h 1543470"/>
              <a:gd name="connisteX4" fmla="*/ 1198888 w 3149595"/>
              <a:gd name="connsiteY4" fmla="*/ 1481401 h 1543470"/>
              <a:gd name="connisteX5" fmla="*/ 3149595 w 3149595"/>
              <a:gd name="connsiteY5" fmla="*/ 0 h 1543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3149596" h="1543471">
                <a:moveTo>
                  <a:pt x="3149596" y="0"/>
                </a:moveTo>
                <a:lnTo>
                  <a:pt x="0" y="0"/>
                </a:lnTo>
                <a:lnTo>
                  <a:pt x="0" y="812801"/>
                </a:lnTo>
                <a:lnTo>
                  <a:pt x="823344" y="1476034"/>
                </a:lnTo>
                <a:cubicBezTo>
                  <a:pt x="932423" y="1563907"/>
                  <a:pt x="1087340" y="1566111"/>
                  <a:pt x="1198888" y="1481401"/>
                </a:cubicBezTo>
                <a:lnTo>
                  <a:pt x="314959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>
            <p:custDataLst>
              <p:tags r:id="rId3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09600" y="1828800"/>
            <a:ext cx="10972800" cy="4419600"/>
            <a:chOff x="960" y="2880"/>
            <a:chExt cx="17280" cy="6960"/>
          </a:xfrm>
        </p:grpSpPr>
        <p:pic>
          <p:nvPicPr>
            <p:cNvPr id="4" name="图片 3" descr="C:/Users/和潮/AppData/Roaming/Kingsoft/office6/wppai/generateppt/60137ab3-25c1-4c10-ad31-d54da8ed25f4.jpg60137ab3-25c1-4c10-ad31-d54da8ed25f4"/>
            <p:cNvPicPr preferRelativeResize="0"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55"/>
            <a:stretch>
              <a:fillRect/>
            </a:stretch>
          </p:blipFill>
          <p:spPr>
            <a:xfrm>
              <a:off x="960" y="2880"/>
              <a:ext cx="8399" cy="3840"/>
            </a:xfrm>
            <a:custGeom>
              <a:avLst/>
              <a:gdLst>
                <a:gd name="connisteX0" fmla="*/ 0 w 5333996"/>
                <a:gd name="connsiteY0" fmla="*/ 203197 h 2438403"/>
                <a:gd name="connisteX1" fmla="*/ 203197 w 5333996"/>
                <a:gd name="connsiteY1" fmla="*/ 0 h 2438403"/>
                <a:gd name="connisteX2" fmla="*/ 5130798 w 5333996"/>
                <a:gd name="connsiteY2" fmla="*/ 0 h 2438403"/>
                <a:gd name="connisteX3" fmla="*/ 5333996 w 5333996"/>
                <a:gd name="connsiteY3" fmla="*/ 203197 h 2438403"/>
                <a:gd name="connisteX4" fmla="*/ 5333996 w 5333996"/>
                <a:gd name="connsiteY4" fmla="*/ 2438403 h 2438403"/>
                <a:gd name="connisteX5" fmla="*/ 0 w 5333996"/>
                <a:gd name="connsiteY5" fmla="*/ 2438403 h 2438403"/>
                <a:gd name="connisteX6" fmla="*/ 0 w 5333996"/>
                <a:gd name="connsiteY6" fmla="*/ 203197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24384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2438403"/>
                  </a:lnTo>
                  <a:lnTo>
                    <a:pt x="0" y="2438403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7"/>
              </p:custDataLst>
            </p:nvPr>
          </p:nvSpPr>
          <p:spPr>
            <a:xfrm>
              <a:off x="960" y="6720"/>
              <a:ext cx="8399" cy="3120"/>
            </a:xfrm>
            <a:custGeom>
              <a:avLst/>
              <a:gdLst>
                <a:gd name="connisteX0" fmla="*/ 0 w 5333996"/>
                <a:gd name="connsiteY0" fmla="*/ 0 h 1981203"/>
                <a:gd name="connisteX1" fmla="*/ 5333996 w 5333996"/>
                <a:gd name="connsiteY1" fmla="*/ 0 h 1981203"/>
                <a:gd name="connisteX2" fmla="*/ 5333996 w 5333996"/>
                <a:gd name="connsiteY2" fmla="*/ 1777995 h 1981203"/>
                <a:gd name="connisteX3" fmla="*/ 5130798 w 5333996"/>
                <a:gd name="connsiteY3" fmla="*/ 1981203 h 1981203"/>
                <a:gd name="connisteX4" fmla="*/ 203197 w 5333996"/>
                <a:gd name="connsiteY4" fmla="*/ 1981203 h 1981203"/>
                <a:gd name="connisteX5" fmla="*/ 0 w 5333996"/>
                <a:gd name="connsiteY5" fmla="*/ 1777995 h 1981203"/>
                <a:gd name="connisteX6" fmla="*/ 0 w 53339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1981203">
                  <a:moveTo>
                    <a:pt x="0" y="0"/>
                  </a:moveTo>
                  <a:lnTo>
                    <a:pt x="5333997" y="0"/>
                  </a:lnTo>
                  <a:lnTo>
                    <a:pt x="5333997" y="1777996"/>
                  </a:lnTo>
                  <a:cubicBezTo>
                    <a:pt x="5333997" y="1890229"/>
                    <a:pt x="5243032" y="1981203"/>
                    <a:pt x="51307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和潮/AppData/Roaming/Kingsoft/office6/wppai/generateppt/86d59129-e421-49aa-a58a-cb06f32a7ed0.jpg86d59129-e421-49aa-a58a-cb06f32a7ed0"/>
            <p:cNvPicPr preferRelativeResize="0"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t="55"/>
            <a:stretch>
              <a:fillRect/>
            </a:stretch>
          </p:blipFill>
          <p:spPr>
            <a:xfrm>
              <a:off x="9840" y="2880"/>
              <a:ext cx="8399" cy="3840"/>
            </a:xfrm>
            <a:custGeom>
              <a:avLst/>
              <a:gdLst>
                <a:gd name="connisteX0" fmla="*/ 0 w 5333996"/>
                <a:gd name="connsiteY0" fmla="*/ 203197 h 2438403"/>
                <a:gd name="connisteX1" fmla="*/ 203197 w 5333996"/>
                <a:gd name="connsiteY1" fmla="*/ 0 h 2438403"/>
                <a:gd name="connisteX2" fmla="*/ 5130798 w 5333996"/>
                <a:gd name="connsiteY2" fmla="*/ 0 h 2438403"/>
                <a:gd name="connisteX3" fmla="*/ 5333996 w 5333996"/>
                <a:gd name="connsiteY3" fmla="*/ 203197 h 2438403"/>
                <a:gd name="connisteX4" fmla="*/ 5333996 w 5333996"/>
                <a:gd name="connsiteY4" fmla="*/ 2438403 h 2438403"/>
                <a:gd name="connisteX5" fmla="*/ 0 w 5333996"/>
                <a:gd name="connsiteY5" fmla="*/ 2438403 h 2438403"/>
                <a:gd name="connisteX6" fmla="*/ 0 w 5333996"/>
                <a:gd name="connsiteY6" fmla="*/ 203197 h 24384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2438403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2438403"/>
                  </a:lnTo>
                  <a:lnTo>
                    <a:pt x="0" y="2438403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10"/>
              </p:custDataLst>
            </p:nvPr>
          </p:nvSpPr>
          <p:spPr>
            <a:xfrm>
              <a:off x="9840" y="6720"/>
              <a:ext cx="8400" cy="3120"/>
            </a:xfrm>
            <a:custGeom>
              <a:avLst/>
              <a:gdLst>
                <a:gd name="connisteX0" fmla="*/ 0 w 5333996"/>
                <a:gd name="connsiteY0" fmla="*/ 0 h 1981203"/>
                <a:gd name="connisteX1" fmla="*/ 5333996 w 5333996"/>
                <a:gd name="connsiteY1" fmla="*/ 0 h 1981203"/>
                <a:gd name="connisteX2" fmla="*/ 5333996 w 5333996"/>
                <a:gd name="connsiteY2" fmla="*/ 1777995 h 1981203"/>
                <a:gd name="connisteX3" fmla="*/ 5130798 w 5333996"/>
                <a:gd name="connsiteY3" fmla="*/ 1981203 h 1981203"/>
                <a:gd name="connisteX4" fmla="*/ 203197 w 5333996"/>
                <a:gd name="connsiteY4" fmla="*/ 1981203 h 1981203"/>
                <a:gd name="connisteX5" fmla="*/ 0 w 5333996"/>
                <a:gd name="connsiteY5" fmla="*/ 1777995 h 1981203"/>
                <a:gd name="connisteX6" fmla="*/ 0 w 5333996"/>
                <a:gd name="connsiteY6" fmla="*/ 0 h 19812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5333997" h="1981203">
                  <a:moveTo>
                    <a:pt x="0" y="0"/>
                  </a:moveTo>
                  <a:lnTo>
                    <a:pt x="5333997" y="0"/>
                  </a:lnTo>
                  <a:lnTo>
                    <a:pt x="5333997" y="1777996"/>
                  </a:lnTo>
                  <a:cubicBezTo>
                    <a:pt x="5333997" y="1890229"/>
                    <a:pt x="5243032" y="1981203"/>
                    <a:pt x="5130799" y="1981203"/>
                  </a:cubicBezTo>
                  <a:lnTo>
                    <a:pt x="203198" y="1981203"/>
                  </a:lnTo>
                  <a:cubicBezTo>
                    <a:pt x="90974" y="1981203"/>
                    <a:pt x="0" y="1890229"/>
                    <a:pt x="0" y="177799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1"/>
              </p:custDataLst>
            </p:nvPr>
          </p:nvSpPr>
          <p:spPr>
            <a:xfrm>
              <a:off x="144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趋势图表设计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2"/>
              </p:custDataLst>
            </p:nvPr>
          </p:nvSpPr>
          <p:spPr>
            <a:xfrm>
              <a:off x="144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展示指标未来变化趋势，曲线图结合颜色预警，直观呈现项目发展预期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0320" y="736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预警功能开发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0320" y="824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实时监测预测结果，异常情况触发预警通知，确保用户及时应对潜在问题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5.2 预测趋势的可视化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 sz="6300"/>
              <a:t>谢谢</a:t>
            </a:r>
            <a:endParaRPr lang="zh-CN" altLang="en-US" sz="63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1. 项目概述与目标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和潮/AppData/Local/Temp/figmazip/slide_11cd58ec1c9deb71\datas\氛围图-12002&amp;316802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0362565" y="0"/>
            <a:ext cx="18288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>
            <p:custDataLst>
              <p:tags r:id="rId4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1.1 项目背景与意义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和潮/AppData/Roaming/Kingsoft/office6/wppai/generateppt/e88d106832c3998ec0960ec714ac2fb4.jpge88d106832c3998ec0960ec714ac2fb4"/>
          <p:cNvPicPr preferRelativeResize="0"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9728" b="9728"/>
          <a:stretch>
            <a:fillRect/>
          </a:stretch>
        </p:blipFill>
        <p:spPr>
          <a:xfrm>
            <a:off x="609602" y="1828800"/>
            <a:ext cx="5486400" cy="4418965"/>
          </a:xfrm>
          <a:custGeom>
            <a:avLst/>
            <a:gdLst>
              <a:gd name="connisteX0" fmla="*/ 0 w 5486400"/>
              <a:gd name="connsiteY0" fmla="*/ 203197 h 4419596"/>
              <a:gd name="connisteX1" fmla="*/ 203197 w 5486400"/>
              <a:gd name="connsiteY1" fmla="*/ 0 h 4419596"/>
              <a:gd name="connisteX2" fmla="*/ 5486400 w 5486400"/>
              <a:gd name="connsiteY2" fmla="*/ 0 h 4419596"/>
              <a:gd name="connisteX3" fmla="*/ 5486400 w 5486400"/>
              <a:gd name="connsiteY3" fmla="*/ 4419596 h 4419596"/>
              <a:gd name="connisteX4" fmla="*/ 203197 w 5486400"/>
              <a:gd name="connsiteY4" fmla="*/ 4419596 h 4419596"/>
              <a:gd name="connisteX5" fmla="*/ 0 w 5486400"/>
              <a:gd name="connsiteY5" fmla="*/ 4216398 h 4419596"/>
              <a:gd name="connisteX6" fmla="*/ 0 w 5486400"/>
              <a:gd name="connsiteY6" fmla="*/ 203197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4195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5486400" y="0"/>
                </a:lnTo>
                <a:lnTo>
                  <a:pt x="5486400" y="4419597"/>
                </a:lnTo>
                <a:lnTo>
                  <a:pt x="203198" y="4419597"/>
                </a:lnTo>
                <a:cubicBezTo>
                  <a:pt x="90974" y="4419597"/>
                  <a:pt x="0" y="4328632"/>
                  <a:pt x="0" y="42163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9"/>
            </p:custDataLst>
          </p:nvPr>
        </p:nvSpPr>
        <p:spPr>
          <a:xfrm>
            <a:off x="6096003" y="1828800"/>
            <a:ext cx="5486400" cy="4418965"/>
          </a:xfrm>
          <a:custGeom>
            <a:avLst/>
            <a:gdLst>
              <a:gd name="connisteX0" fmla="*/ 0 w 5486400"/>
              <a:gd name="connsiteY0" fmla="*/ 0 h 4419596"/>
              <a:gd name="connisteX1" fmla="*/ 5283202 w 5486400"/>
              <a:gd name="connsiteY1" fmla="*/ 0 h 4419596"/>
              <a:gd name="connisteX2" fmla="*/ 5486400 w 5486400"/>
              <a:gd name="connsiteY2" fmla="*/ 203197 h 4419596"/>
              <a:gd name="connisteX3" fmla="*/ 5486400 w 5486400"/>
              <a:gd name="connsiteY3" fmla="*/ 4216398 h 4419596"/>
              <a:gd name="connisteX4" fmla="*/ 5283202 w 5486400"/>
              <a:gd name="connsiteY4" fmla="*/ 4419596 h 4419596"/>
              <a:gd name="connisteX5" fmla="*/ 0 w 5486400"/>
              <a:gd name="connsiteY5" fmla="*/ 4419596 h 4419596"/>
              <a:gd name="connisteX6" fmla="*/ 0 w 5486400"/>
              <a:gd name="connsiteY6" fmla="*/ 0 h 44195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419597">
                <a:moveTo>
                  <a:pt x="0" y="0"/>
                </a:moveTo>
                <a:lnTo>
                  <a:pt x="5283202" y="0"/>
                </a:lnTo>
                <a:cubicBezTo>
                  <a:pt x="5395426" y="0"/>
                  <a:pt x="5486400" y="90974"/>
                  <a:pt x="5486400" y="203198"/>
                </a:cubicBezTo>
                <a:lnTo>
                  <a:pt x="5486400" y="4216399"/>
                </a:lnTo>
                <a:cubicBezTo>
                  <a:pt x="5486400" y="4328632"/>
                  <a:pt x="5395426" y="4419597"/>
                  <a:pt x="5283202" y="4419597"/>
                </a:cubicBezTo>
                <a:lnTo>
                  <a:pt x="0" y="44195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53200" y="2565400"/>
            <a:ext cx="4648200" cy="2946400"/>
            <a:chOff x="10320" y="4040"/>
            <a:chExt cx="7320" cy="4640"/>
          </a:xfrm>
        </p:grpSpPr>
        <p:sp>
          <p:nvSpPr>
            <p:cNvPr id="9" name="文本框 8"/>
            <p:cNvSpPr txBox="1"/>
            <p:nvPr>
              <p:custDataLst>
                <p:tags r:id="rId10"/>
              </p:custDataLst>
            </p:nvPr>
          </p:nvSpPr>
          <p:spPr>
            <a:xfrm>
              <a:off x="10320" y="4040"/>
              <a:ext cx="73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项目目标与功能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1"/>
              </p:custDataLst>
            </p:nvPr>
          </p:nvSpPr>
          <p:spPr>
            <a:xfrm>
              <a:off x="10320" y="4920"/>
              <a:ext cx="72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开发预测开源项目活跃度工具，分析历史数据，运用机器学习预测未来趋势，支持社区健康发展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0320" y="6840"/>
              <a:ext cx="73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项目价值与贡献</a:t>
              </a:r>
              <a:endParaRPr lang="zh-CN" altLang="en-US" sz="24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3"/>
              </p:custDataLst>
            </p:nvPr>
          </p:nvSpPr>
          <p:spPr>
            <a:xfrm>
              <a:off x="10320" y="7720"/>
              <a:ext cx="728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帮助管理者理解项目动态，优化资源分配，提高项目成功率，为决策提供科学依据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1.2 项目功能模块概览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520696" y="0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765935" y="1828800"/>
            <a:ext cx="8747760" cy="4418966"/>
            <a:chOff x="960" y="2880"/>
            <a:chExt cx="13776" cy="6959"/>
          </a:xfrm>
        </p:grpSpPr>
        <p:pic>
          <p:nvPicPr>
            <p:cNvPr id="4" name="图片 3" descr="C:/Users/和潮/AppData/Roaming/Kingsoft/office6/wppai/generateppt/75aac932551ca6a2dc19d26f3aea68ea.jpg75aac932551ca6a2dc19d26f3aea68ea"/>
            <p:cNvPicPr preferRelativeResize="0"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t="3704" b="3704"/>
            <a:stretch>
              <a:fillRect/>
            </a:stretch>
          </p:blipFill>
          <p:spPr>
            <a:xfrm>
              <a:off x="960" y="2880"/>
              <a:ext cx="3264" cy="2720"/>
            </a:xfrm>
            <a:custGeom>
              <a:avLst/>
              <a:gdLst>
                <a:gd name="connisteX0" fmla="*/ 0 w 2072643"/>
                <a:gd name="connsiteY0" fmla="*/ 203197 h 1727201"/>
                <a:gd name="connisteX1" fmla="*/ 203197 w 2072643"/>
                <a:gd name="connsiteY1" fmla="*/ 0 h 1727201"/>
                <a:gd name="connisteX2" fmla="*/ 1869435 w 2072643"/>
                <a:gd name="connsiteY2" fmla="*/ 0 h 1727201"/>
                <a:gd name="connisteX3" fmla="*/ 2072643 w 2072643"/>
                <a:gd name="connsiteY3" fmla="*/ 203197 h 1727201"/>
                <a:gd name="connisteX4" fmla="*/ 2072643 w 2072643"/>
                <a:gd name="connsiteY4" fmla="*/ 1727201 h 1727201"/>
                <a:gd name="connisteX5" fmla="*/ 0 w 2072643"/>
                <a:gd name="connsiteY5" fmla="*/ 1727201 h 1727201"/>
                <a:gd name="connisteX6" fmla="*/ 0 w 2072643"/>
                <a:gd name="connsiteY6" fmla="*/ 203197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2643" h="1727201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869436" y="0"/>
                  </a:lnTo>
                  <a:cubicBezTo>
                    <a:pt x="1981669" y="0"/>
                    <a:pt x="2072643" y="90974"/>
                    <a:pt x="2072643" y="203198"/>
                  </a:cubicBezTo>
                  <a:lnTo>
                    <a:pt x="2072643" y="1727201"/>
                  </a:lnTo>
                  <a:lnTo>
                    <a:pt x="0" y="1727201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7" name="任意多边形 6"/>
            <p:cNvSpPr/>
            <p:nvPr>
              <p:custDataLst>
                <p:tags r:id="rId6"/>
              </p:custDataLst>
            </p:nvPr>
          </p:nvSpPr>
          <p:spPr>
            <a:xfrm>
              <a:off x="960" y="5600"/>
              <a:ext cx="3260" cy="4239"/>
            </a:xfrm>
            <a:custGeom>
              <a:avLst/>
              <a:gdLst>
                <a:gd name="connisteX0" fmla="*/ 0 w 2070101"/>
                <a:gd name="connsiteY0" fmla="*/ 0 h 2692395"/>
                <a:gd name="connisteX1" fmla="*/ 2070101 w 2070101"/>
                <a:gd name="connsiteY1" fmla="*/ 0 h 2692395"/>
                <a:gd name="connisteX2" fmla="*/ 2070101 w 2070101"/>
                <a:gd name="connsiteY2" fmla="*/ 2489197 h 2692395"/>
                <a:gd name="connisteX3" fmla="*/ 1866903 w 2070101"/>
                <a:gd name="connsiteY3" fmla="*/ 2692395 h 2692395"/>
                <a:gd name="connisteX4" fmla="*/ 203197 w 2070101"/>
                <a:gd name="connsiteY4" fmla="*/ 2692395 h 2692395"/>
                <a:gd name="connisteX5" fmla="*/ 0 w 2070101"/>
                <a:gd name="connsiteY5" fmla="*/ 2489197 h 2692395"/>
                <a:gd name="connisteX6" fmla="*/ 0 w 2070101"/>
                <a:gd name="connsiteY6" fmla="*/ 0 h 26923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0101" h="2692396">
                  <a:moveTo>
                    <a:pt x="0" y="0"/>
                  </a:moveTo>
                  <a:lnTo>
                    <a:pt x="2070101" y="0"/>
                  </a:lnTo>
                  <a:lnTo>
                    <a:pt x="2070101" y="2489198"/>
                  </a:lnTo>
                  <a:cubicBezTo>
                    <a:pt x="2070101" y="2601431"/>
                    <a:pt x="1979127" y="2692396"/>
                    <a:pt x="1866903" y="2692396"/>
                  </a:cubicBezTo>
                  <a:lnTo>
                    <a:pt x="203198" y="2692396"/>
                  </a:lnTo>
                  <a:cubicBezTo>
                    <a:pt x="90974" y="2692396"/>
                    <a:pt x="0" y="2601431"/>
                    <a:pt x="0" y="2489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0" name="图片 9" descr="C:/Users/和潮/AppData/Roaming/Kingsoft/office6/wppai/generateppt/60971a9c3ed25e030d0e027fa8a59939.jpg60971a9c3ed25e030d0e027fa8a59939"/>
            <p:cNvPicPr preferRelativeResize="0"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rcRect l="12129" r="12129"/>
            <a:stretch>
              <a:fillRect/>
            </a:stretch>
          </p:blipFill>
          <p:spPr>
            <a:xfrm>
              <a:off x="4464" y="2880"/>
              <a:ext cx="3264" cy="2720"/>
            </a:xfrm>
            <a:custGeom>
              <a:avLst/>
              <a:gdLst>
                <a:gd name="connisteX0" fmla="*/ 0 w 2072643"/>
                <a:gd name="connsiteY0" fmla="*/ 203197 h 1727201"/>
                <a:gd name="connisteX1" fmla="*/ 203197 w 2072643"/>
                <a:gd name="connsiteY1" fmla="*/ 0 h 1727201"/>
                <a:gd name="connisteX2" fmla="*/ 1869435 w 2072643"/>
                <a:gd name="connsiteY2" fmla="*/ 0 h 1727201"/>
                <a:gd name="connisteX3" fmla="*/ 2072643 w 2072643"/>
                <a:gd name="connsiteY3" fmla="*/ 203197 h 1727201"/>
                <a:gd name="connisteX4" fmla="*/ 2072643 w 2072643"/>
                <a:gd name="connsiteY4" fmla="*/ 1727201 h 1727201"/>
                <a:gd name="connisteX5" fmla="*/ 0 w 2072643"/>
                <a:gd name="connsiteY5" fmla="*/ 1727201 h 1727201"/>
                <a:gd name="connisteX6" fmla="*/ 0 w 2072643"/>
                <a:gd name="connsiteY6" fmla="*/ 203197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2643" h="1727201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869436" y="0"/>
                  </a:lnTo>
                  <a:cubicBezTo>
                    <a:pt x="1981669" y="0"/>
                    <a:pt x="2072643" y="90974"/>
                    <a:pt x="2072643" y="203198"/>
                  </a:cubicBezTo>
                  <a:lnTo>
                    <a:pt x="2072643" y="1727201"/>
                  </a:lnTo>
                  <a:lnTo>
                    <a:pt x="0" y="1727201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3" name="任意多边形 12"/>
            <p:cNvSpPr/>
            <p:nvPr>
              <p:custDataLst>
                <p:tags r:id="rId9"/>
              </p:custDataLst>
            </p:nvPr>
          </p:nvSpPr>
          <p:spPr>
            <a:xfrm>
              <a:off x="4464" y="5600"/>
              <a:ext cx="3260" cy="4239"/>
            </a:xfrm>
            <a:custGeom>
              <a:avLst/>
              <a:gdLst>
                <a:gd name="connisteX0" fmla="*/ 0 w 2070101"/>
                <a:gd name="connsiteY0" fmla="*/ 0 h 2692395"/>
                <a:gd name="connisteX1" fmla="*/ 2070101 w 2070101"/>
                <a:gd name="connsiteY1" fmla="*/ 0 h 2692395"/>
                <a:gd name="connisteX2" fmla="*/ 2070101 w 2070101"/>
                <a:gd name="connsiteY2" fmla="*/ 2489197 h 2692395"/>
                <a:gd name="connisteX3" fmla="*/ 1866903 w 2070101"/>
                <a:gd name="connsiteY3" fmla="*/ 2692395 h 2692395"/>
                <a:gd name="connisteX4" fmla="*/ 203197 w 2070101"/>
                <a:gd name="connsiteY4" fmla="*/ 2692395 h 2692395"/>
                <a:gd name="connisteX5" fmla="*/ 0 w 2070101"/>
                <a:gd name="connsiteY5" fmla="*/ 2489197 h 2692395"/>
                <a:gd name="connisteX6" fmla="*/ 0 w 2070101"/>
                <a:gd name="connsiteY6" fmla="*/ 0 h 26923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0101" h="2692396">
                  <a:moveTo>
                    <a:pt x="0" y="0"/>
                  </a:moveTo>
                  <a:lnTo>
                    <a:pt x="2070101" y="0"/>
                  </a:lnTo>
                  <a:lnTo>
                    <a:pt x="2070101" y="2489198"/>
                  </a:lnTo>
                  <a:cubicBezTo>
                    <a:pt x="2070101" y="2601431"/>
                    <a:pt x="1979127" y="2692396"/>
                    <a:pt x="1866903" y="2692396"/>
                  </a:cubicBezTo>
                  <a:lnTo>
                    <a:pt x="203198" y="2692396"/>
                  </a:lnTo>
                  <a:cubicBezTo>
                    <a:pt x="90974" y="2692396"/>
                    <a:pt x="0" y="2601431"/>
                    <a:pt x="0" y="2489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>
              <p:custDataLst>
                <p:tags r:id="rId10"/>
              </p:custDataLst>
            </p:nvPr>
          </p:nvSpPr>
          <p:spPr>
            <a:xfrm>
              <a:off x="1440" y="5920"/>
              <a:ext cx="2424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17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数据收集模块</a:t>
              </a:r>
              <a:endParaRPr lang="zh-CN" altLang="en-US" sz="17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6640"/>
              <a:ext cx="2384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自动抓取GitHub API、GitLab API等公开数据，实时更新，确保信息来源合法性与完整性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pic>
          <p:nvPicPr>
            <p:cNvPr id="16" name="图片 15" descr="C:/Users/和潮/AppData/Roaming/Kingsoft/office6/wppai/generateppt/4570ced481af4fa89b7e092b3fb8298b.jpg4570ced481af4fa89b7e092b3fb8298b"/>
            <p:cNvPicPr preferRelativeResize="0"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rcRect l="5776" r="5776"/>
            <a:stretch>
              <a:fillRect/>
            </a:stretch>
          </p:blipFill>
          <p:spPr>
            <a:xfrm>
              <a:off x="7968" y="2880"/>
              <a:ext cx="3264" cy="2720"/>
            </a:xfrm>
            <a:custGeom>
              <a:avLst/>
              <a:gdLst>
                <a:gd name="connisteX0" fmla="*/ 0 w 2072643"/>
                <a:gd name="connsiteY0" fmla="*/ 203197 h 1727201"/>
                <a:gd name="connisteX1" fmla="*/ 203197 w 2072643"/>
                <a:gd name="connsiteY1" fmla="*/ 0 h 1727201"/>
                <a:gd name="connisteX2" fmla="*/ 1869435 w 2072643"/>
                <a:gd name="connsiteY2" fmla="*/ 0 h 1727201"/>
                <a:gd name="connisteX3" fmla="*/ 2072643 w 2072643"/>
                <a:gd name="connsiteY3" fmla="*/ 203197 h 1727201"/>
                <a:gd name="connisteX4" fmla="*/ 2072643 w 2072643"/>
                <a:gd name="connsiteY4" fmla="*/ 1727201 h 1727201"/>
                <a:gd name="connisteX5" fmla="*/ 0 w 2072643"/>
                <a:gd name="connsiteY5" fmla="*/ 1727201 h 1727201"/>
                <a:gd name="connisteX6" fmla="*/ 0 w 2072643"/>
                <a:gd name="connsiteY6" fmla="*/ 203197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2643" h="1727201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869436" y="0"/>
                  </a:lnTo>
                  <a:cubicBezTo>
                    <a:pt x="1981669" y="0"/>
                    <a:pt x="2072643" y="90974"/>
                    <a:pt x="2072643" y="203198"/>
                  </a:cubicBezTo>
                  <a:lnTo>
                    <a:pt x="2072643" y="1727201"/>
                  </a:lnTo>
                  <a:lnTo>
                    <a:pt x="0" y="1727201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9" name="任意多边形 18"/>
            <p:cNvSpPr/>
            <p:nvPr>
              <p:custDataLst>
                <p:tags r:id="rId14"/>
              </p:custDataLst>
            </p:nvPr>
          </p:nvSpPr>
          <p:spPr>
            <a:xfrm>
              <a:off x="7968" y="5600"/>
              <a:ext cx="3260" cy="4239"/>
            </a:xfrm>
            <a:custGeom>
              <a:avLst/>
              <a:gdLst>
                <a:gd name="connisteX0" fmla="*/ 0 w 2070101"/>
                <a:gd name="connsiteY0" fmla="*/ 0 h 2692395"/>
                <a:gd name="connisteX1" fmla="*/ 2070101 w 2070101"/>
                <a:gd name="connsiteY1" fmla="*/ 0 h 2692395"/>
                <a:gd name="connisteX2" fmla="*/ 2070101 w 2070101"/>
                <a:gd name="connsiteY2" fmla="*/ 2489197 h 2692395"/>
                <a:gd name="connisteX3" fmla="*/ 1866903 w 2070101"/>
                <a:gd name="connsiteY3" fmla="*/ 2692395 h 2692395"/>
                <a:gd name="connisteX4" fmla="*/ 203197 w 2070101"/>
                <a:gd name="connsiteY4" fmla="*/ 2692395 h 2692395"/>
                <a:gd name="connisteX5" fmla="*/ 0 w 2070101"/>
                <a:gd name="connsiteY5" fmla="*/ 2489197 h 2692395"/>
                <a:gd name="connisteX6" fmla="*/ 0 w 2070101"/>
                <a:gd name="connsiteY6" fmla="*/ 0 h 26923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0101" h="2692396">
                  <a:moveTo>
                    <a:pt x="0" y="0"/>
                  </a:moveTo>
                  <a:lnTo>
                    <a:pt x="2070101" y="0"/>
                  </a:lnTo>
                  <a:lnTo>
                    <a:pt x="2070101" y="2489198"/>
                  </a:lnTo>
                  <a:cubicBezTo>
                    <a:pt x="2070101" y="2601431"/>
                    <a:pt x="1979127" y="2692396"/>
                    <a:pt x="1866903" y="2692396"/>
                  </a:cubicBezTo>
                  <a:lnTo>
                    <a:pt x="203198" y="2692396"/>
                  </a:lnTo>
                  <a:cubicBezTo>
                    <a:pt x="90974" y="2692396"/>
                    <a:pt x="0" y="2601431"/>
                    <a:pt x="0" y="2489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2" name="图片 21" descr="C:/Users/和潮/AppData/Roaming/Kingsoft/office6/wppai/generateppt/22f83d0e6118537d4bd03772fee751b4.jpg22f83d0e6118537d4bd03772fee751b4"/>
            <p:cNvPicPr preferRelativeResize="0"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rcRect t="8333" b="8333"/>
            <a:stretch>
              <a:fillRect/>
            </a:stretch>
          </p:blipFill>
          <p:spPr>
            <a:xfrm>
              <a:off x="11472" y="2880"/>
              <a:ext cx="3264" cy="2720"/>
            </a:xfrm>
            <a:custGeom>
              <a:avLst/>
              <a:gdLst>
                <a:gd name="connisteX0" fmla="*/ 0 w 2072643"/>
                <a:gd name="connsiteY0" fmla="*/ 203197 h 1727201"/>
                <a:gd name="connisteX1" fmla="*/ 203197 w 2072643"/>
                <a:gd name="connsiteY1" fmla="*/ 0 h 1727201"/>
                <a:gd name="connisteX2" fmla="*/ 1869435 w 2072643"/>
                <a:gd name="connsiteY2" fmla="*/ 0 h 1727201"/>
                <a:gd name="connisteX3" fmla="*/ 2072643 w 2072643"/>
                <a:gd name="connsiteY3" fmla="*/ 203197 h 1727201"/>
                <a:gd name="connisteX4" fmla="*/ 2072643 w 2072643"/>
                <a:gd name="connsiteY4" fmla="*/ 1727201 h 1727201"/>
                <a:gd name="connisteX5" fmla="*/ 0 w 2072643"/>
                <a:gd name="connsiteY5" fmla="*/ 1727201 h 1727201"/>
                <a:gd name="connisteX6" fmla="*/ 0 w 2072643"/>
                <a:gd name="connsiteY6" fmla="*/ 203197 h 172720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2643" h="1727201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1869436" y="0"/>
                  </a:lnTo>
                  <a:cubicBezTo>
                    <a:pt x="1981669" y="0"/>
                    <a:pt x="2072643" y="90974"/>
                    <a:pt x="2072643" y="203198"/>
                  </a:cubicBezTo>
                  <a:lnTo>
                    <a:pt x="2072643" y="1727201"/>
                  </a:lnTo>
                  <a:lnTo>
                    <a:pt x="0" y="1727201"/>
                  </a:lnTo>
                  <a:lnTo>
                    <a:pt x="0" y="203198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25" name="任意多边形 24"/>
            <p:cNvSpPr/>
            <p:nvPr>
              <p:custDataLst>
                <p:tags r:id="rId17"/>
              </p:custDataLst>
            </p:nvPr>
          </p:nvSpPr>
          <p:spPr>
            <a:xfrm>
              <a:off x="11472" y="5600"/>
              <a:ext cx="3260" cy="4239"/>
            </a:xfrm>
            <a:custGeom>
              <a:avLst/>
              <a:gdLst>
                <a:gd name="connisteX0" fmla="*/ 0 w 2070101"/>
                <a:gd name="connsiteY0" fmla="*/ 0 h 2692395"/>
                <a:gd name="connisteX1" fmla="*/ 2070101 w 2070101"/>
                <a:gd name="connsiteY1" fmla="*/ 0 h 2692395"/>
                <a:gd name="connisteX2" fmla="*/ 2070101 w 2070101"/>
                <a:gd name="connsiteY2" fmla="*/ 2489197 h 2692395"/>
                <a:gd name="connisteX3" fmla="*/ 1866903 w 2070101"/>
                <a:gd name="connsiteY3" fmla="*/ 2692395 h 2692395"/>
                <a:gd name="connisteX4" fmla="*/ 203197 w 2070101"/>
                <a:gd name="connsiteY4" fmla="*/ 2692395 h 2692395"/>
                <a:gd name="connisteX5" fmla="*/ 0 w 2070101"/>
                <a:gd name="connsiteY5" fmla="*/ 2489197 h 2692395"/>
                <a:gd name="connisteX6" fmla="*/ 0 w 2070101"/>
                <a:gd name="connsiteY6" fmla="*/ 0 h 26923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</a:cxnLst>
              <a:pathLst>
                <a:path w="2070101" h="2692396">
                  <a:moveTo>
                    <a:pt x="0" y="0"/>
                  </a:moveTo>
                  <a:lnTo>
                    <a:pt x="2070101" y="0"/>
                  </a:lnTo>
                  <a:lnTo>
                    <a:pt x="2070101" y="2489198"/>
                  </a:lnTo>
                  <a:cubicBezTo>
                    <a:pt x="2070101" y="2601431"/>
                    <a:pt x="1979127" y="2692396"/>
                    <a:pt x="1866903" y="2692396"/>
                  </a:cubicBezTo>
                  <a:lnTo>
                    <a:pt x="203198" y="2692396"/>
                  </a:lnTo>
                  <a:cubicBezTo>
                    <a:pt x="90974" y="2692396"/>
                    <a:pt x="0" y="2601431"/>
                    <a:pt x="0" y="24891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8"/>
              </p:custDataLst>
            </p:nvPr>
          </p:nvSpPr>
          <p:spPr>
            <a:xfrm>
              <a:off x="4944" y="5920"/>
              <a:ext cx="2424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17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数据分析模块</a:t>
              </a:r>
              <a:endParaRPr lang="zh-CN" altLang="en-US" sz="17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9"/>
              </p:custDataLst>
            </p:nvPr>
          </p:nvSpPr>
          <p:spPr>
            <a:xfrm>
              <a:off x="4944" y="6640"/>
              <a:ext cx="2384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对收集的数据进行预处理，使用统计学方法进行深度分析，筛选关键特征变量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20"/>
              </p:custDataLst>
            </p:nvPr>
          </p:nvSpPr>
          <p:spPr>
            <a:xfrm>
              <a:off x="8448" y="5920"/>
              <a:ext cx="2424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17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预测模块</a:t>
              </a:r>
              <a:endParaRPr lang="zh-CN" altLang="en-US" sz="17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21"/>
              </p:custDataLst>
            </p:nvPr>
          </p:nvSpPr>
          <p:spPr>
            <a:xfrm>
              <a:off x="8448" y="6640"/>
              <a:ext cx="2384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基于时间序列预测，结合历史数据，准确预测开源项目的未来活跃度趋势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2"/>
              </p:custDataLst>
            </p:nvPr>
          </p:nvSpPr>
          <p:spPr>
            <a:xfrm>
              <a:off x="11952" y="5920"/>
              <a:ext cx="2424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17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可视化展示模块</a:t>
              </a:r>
              <a:endParaRPr lang="zh-CN" altLang="en-US" sz="17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23"/>
              </p:custDataLst>
            </p:nvPr>
          </p:nvSpPr>
          <p:spPr>
            <a:xfrm>
              <a:off x="11952" y="6640"/>
              <a:ext cx="2384" cy="288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以图表形式展示项目指标变化，直观预测未来趋势，支持用户自定义查看</a:t>
              </a:r>
              <a:endParaRPr lang="zh-CN" altLang="en-US" sz="16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590165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0"/>
            <a:ext cx="4101465" cy="2026285"/>
          </a:xfrm>
          <a:custGeom>
            <a:avLst/>
            <a:gdLst>
              <a:gd name="connisteX0" fmla="*/ 4102098 w 4102098"/>
              <a:gd name="connsiteY0" fmla="*/ 0 h 2026694"/>
              <a:gd name="connisteX1" fmla="*/ 0 w 4102098"/>
              <a:gd name="connsiteY1" fmla="*/ 0 h 2026694"/>
              <a:gd name="connisteX2" fmla="*/ 0 w 4102098"/>
              <a:gd name="connsiteY2" fmla="*/ 1054102 h 2026694"/>
              <a:gd name="connisteX3" fmla="*/ 1128963 w 4102098"/>
              <a:gd name="connsiteY3" fmla="*/ 1959659 h 2026694"/>
              <a:gd name="connisteX4" fmla="*/ 1503511 w 4102098"/>
              <a:gd name="connsiteY4" fmla="*/ 1965009 h 2026694"/>
              <a:gd name="connisteX5" fmla="*/ 4102098 w 4102098"/>
              <a:gd name="connsiteY5" fmla="*/ 0 h 20266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102099" h="2026694">
                <a:moveTo>
                  <a:pt x="4102099" y="0"/>
                </a:moveTo>
                <a:lnTo>
                  <a:pt x="0" y="0"/>
                </a:lnTo>
                <a:lnTo>
                  <a:pt x="0" y="1054102"/>
                </a:lnTo>
                <a:lnTo>
                  <a:pt x="1128964" y="1959660"/>
                </a:lnTo>
                <a:cubicBezTo>
                  <a:pt x="1237860" y="2047003"/>
                  <a:pt x="1392174" y="2049207"/>
                  <a:pt x="1503511" y="1965009"/>
                </a:cubicBezTo>
                <a:lnTo>
                  <a:pt x="41020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39752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ctr">
              <a:lnSpc>
                <a:spcPct val="114000"/>
              </a:lnSpc>
            </a:pPr>
            <a:r>
              <a:rPr lang="zh-CN" altLang="en-US"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 1.3 技术选型与实现步骤</a:t>
            </a:r>
            <a:endParaRPr lang="zh-CN" altLang="en-US" sz="4400" b="1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71500" y="2717800"/>
            <a:ext cx="11049000" cy="3251200"/>
            <a:chOff x="900" y="4280"/>
            <a:chExt cx="17400" cy="5120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1800" y="4280"/>
              <a:ext cx="1919" cy="192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>
              <p:custDataLst>
                <p:tags r:id="rId5"/>
              </p:custDataLst>
            </p:nvPr>
          </p:nvSpPr>
          <p:spPr>
            <a:xfrm>
              <a:off x="2070" y="456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01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6"/>
              </p:custDataLst>
            </p:nvPr>
          </p:nvSpPr>
          <p:spPr>
            <a:xfrm>
              <a:off x="900" y="6680"/>
              <a:ext cx="3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后端技术选型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8" name="文本框 7"/>
            <p:cNvSpPr txBox="1"/>
            <p:nvPr>
              <p:custDataLst>
                <p:tags r:id="rId7"/>
              </p:custDataLst>
            </p:nvPr>
          </p:nvSpPr>
          <p:spPr>
            <a:xfrm>
              <a:off x="920" y="7480"/>
              <a:ext cx="36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考虑使用Flask或Django，Python语言保证开发效率，搭配SQLite或MySQL数据库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9" name="任意多边形 8"/>
            <p:cNvSpPr/>
            <p:nvPr>
              <p:custDataLst>
                <p:tags r:id="rId8"/>
              </p:custDataLst>
            </p:nvPr>
          </p:nvSpPr>
          <p:spPr>
            <a:xfrm>
              <a:off x="6360" y="4280"/>
              <a:ext cx="1920" cy="192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>
              <p:custDataLst>
                <p:tags r:id="rId9"/>
              </p:custDataLst>
            </p:nvPr>
          </p:nvSpPr>
          <p:spPr>
            <a:xfrm>
              <a:off x="6630" y="456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02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1" name="文本框 10"/>
            <p:cNvSpPr txBox="1"/>
            <p:nvPr>
              <p:custDataLst>
                <p:tags r:id="rId10"/>
              </p:custDataLst>
            </p:nvPr>
          </p:nvSpPr>
          <p:spPr>
            <a:xfrm>
              <a:off x="5460" y="6680"/>
              <a:ext cx="3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前端开发框架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2" name="文本框 11"/>
            <p:cNvSpPr txBox="1"/>
            <p:nvPr>
              <p:custDataLst>
                <p:tags r:id="rId11"/>
              </p:custDataLst>
            </p:nvPr>
          </p:nvSpPr>
          <p:spPr>
            <a:xfrm>
              <a:off x="5480" y="7480"/>
              <a:ext cx="36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前端采用React或Vue.js，构建用户交互界面，提供流畅体验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3" name="任意多边形 12"/>
            <p:cNvSpPr/>
            <p:nvPr>
              <p:custDataLst>
                <p:tags r:id="rId12"/>
              </p:custDataLst>
            </p:nvPr>
          </p:nvSpPr>
          <p:spPr>
            <a:xfrm>
              <a:off x="10920" y="4280"/>
              <a:ext cx="1920" cy="192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11190" y="456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03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4"/>
              </p:custDataLst>
            </p:nvPr>
          </p:nvSpPr>
          <p:spPr>
            <a:xfrm>
              <a:off x="10020" y="6680"/>
              <a:ext cx="3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数据处理与分析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5"/>
              </p:custDataLst>
            </p:nvPr>
          </p:nvSpPr>
          <p:spPr>
            <a:xfrm>
              <a:off x="10040" y="7480"/>
              <a:ext cx="36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利用Pandas和Numpy进行数据预处理，结合Scikit-learn进行机器学习模型构建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7" name="任意多边形 16"/>
            <p:cNvSpPr/>
            <p:nvPr>
              <p:custDataLst>
                <p:tags r:id="rId16"/>
              </p:custDataLst>
            </p:nvPr>
          </p:nvSpPr>
          <p:spPr>
            <a:xfrm>
              <a:off x="15480" y="4280"/>
              <a:ext cx="1919" cy="1920"/>
            </a:xfrm>
            <a:custGeom>
              <a:avLst/>
              <a:gdLst>
                <a:gd name="connisteX0" fmla="*/ 0 w 1219196"/>
                <a:gd name="connsiteY0" fmla="*/ 243843 h 1219196"/>
                <a:gd name="connisteX1" fmla="*/ 243843 w 1219196"/>
                <a:gd name="connsiteY1" fmla="*/ 0 h 1219196"/>
                <a:gd name="connisteX2" fmla="*/ 975363 w 1219196"/>
                <a:gd name="connsiteY2" fmla="*/ 0 h 1219196"/>
                <a:gd name="connisteX3" fmla="*/ 1219196 w 1219196"/>
                <a:gd name="connsiteY3" fmla="*/ 243843 h 1219196"/>
                <a:gd name="connisteX4" fmla="*/ 1219196 w 1219196"/>
                <a:gd name="connsiteY4" fmla="*/ 975363 h 1219196"/>
                <a:gd name="connisteX5" fmla="*/ 975363 w 1219196"/>
                <a:gd name="connsiteY5" fmla="*/ 1219196 h 1219196"/>
                <a:gd name="connisteX6" fmla="*/ 243843 w 1219196"/>
                <a:gd name="connsiteY6" fmla="*/ 1219196 h 1219196"/>
                <a:gd name="connisteX7" fmla="*/ 0 w 1219196"/>
                <a:gd name="connsiteY7" fmla="*/ 975363 h 1219196"/>
                <a:gd name="connisteX8" fmla="*/ 0 w 1219196"/>
                <a:gd name="connsiteY8" fmla="*/ 243843 h 12191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1219197" h="1219197">
                  <a:moveTo>
                    <a:pt x="0" y="243843"/>
                  </a:moveTo>
                  <a:cubicBezTo>
                    <a:pt x="0" y="109170"/>
                    <a:pt x="109170" y="0"/>
                    <a:pt x="243843" y="0"/>
                  </a:cubicBezTo>
                  <a:lnTo>
                    <a:pt x="975363" y="0"/>
                  </a:lnTo>
                  <a:cubicBezTo>
                    <a:pt x="1110027" y="0"/>
                    <a:pt x="1219197" y="109170"/>
                    <a:pt x="1219197" y="243843"/>
                  </a:cubicBezTo>
                  <a:lnTo>
                    <a:pt x="1219197" y="975363"/>
                  </a:lnTo>
                  <a:cubicBezTo>
                    <a:pt x="1219197" y="1110027"/>
                    <a:pt x="1110027" y="1219197"/>
                    <a:pt x="975363" y="1219197"/>
                  </a:cubicBezTo>
                  <a:lnTo>
                    <a:pt x="243843" y="1219197"/>
                  </a:lnTo>
                  <a:cubicBezTo>
                    <a:pt x="109170" y="1219197"/>
                    <a:pt x="0" y="1110027"/>
                    <a:pt x="0" y="975363"/>
                  </a:cubicBezTo>
                  <a:lnTo>
                    <a:pt x="0" y="243843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15750" y="4563"/>
              <a:ext cx="1380" cy="12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lnSpc>
                  <a:spcPct val="109000"/>
                </a:lnSpc>
              </a:pPr>
              <a:r>
                <a:rPr lang="zh-CN" altLang="en-US" sz="4800">
                  <a:solidFill>
                    <a:schemeClr val="bg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04</a:t>
              </a:r>
              <a:endParaRPr lang="zh-CN" altLang="en-US" sz="4800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8"/>
              </p:custDataLst>
            </p:nvPr>
          </p:nvSpPr>
          <p:spPr>
            <a:xfrm>
              <a:off x="14580" y="6680"/>
              <a:ext cx="372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系统实现流程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9"/>
              </p:custDataLst>
            </p:nvPr>
          </p:nvSpPr>
          <p:spPr>
            <a:xfrm>
              <a:off x="14600" y="7480"/>
              <a:ext cx="3680" cy="19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ctr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依次进行需求分析、环境配置、数据采集、系统集成、功能测试和性能优化，最后部署上线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 2. 数据收集模块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1365" cy="2590165"/>
          </a:xfrm>
          <a:prstGeom prst="rect">
            <a:avLst/>
          </a:prstGeom>
          <a:solidFill>
            <a:schemeClr val="tx2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>
            <a:off x="0" y="0"/>
            <a:ext cx="4101465" cy="2026285"/>
          </a:xfrm>
          <a:custGeom>
            <a:avLst/>
            <a:gdLst>
              <a:gd name="connisteX0" fmla="*/ 4102098 w 4102098"/>
              <a:gd name="connsiteY0" fmla="*/ 0 h 2026694"/>
              <a:gd name="connisteX1" fmla="*/ 0 w 4102098"/>
              <a:gd name="connsiteY1" fmla="*/ 0 h 2026694"/>
              <a:gd name="connisteX2" fmla="*/ 0 w 4102098"/>
              <a:gd name="connsiteY2" fmla="*/ 1054102 h 2026694"/>
              <a:gd name="connisteX3" fmla="*/ 1128963 w 4102098"/>
              <a:gd name="connsiteY3" fmla="*/ 1959659 h 2026694"/>
              <a:gd name="connisteX4" fmla="*/ 1503511 w 4102098"/>
              <a:gd name="connsiteY4" fmla="*/ 1965009 h 2026694"/>
              <a:gd name="connisteX5" fmla="*/ 4102098 w 4102098"/>
              <a:gd name="connsiteY5" fmla="*/ 0 h 20266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4102099" h="2026694">
                <a:moveTo>
                  <a:pt x="4102099" y="0"/>
                </a:moveTo>
                <a:lnTo>
                  <a:pt x="0" y="0"/>
                </a:lnTo>
                <a:lnTo>
                  <a:pt x="0" y="1054102"/>
                </a:lnTo>
                <a:lnTo>
                  <a:pt x="1128964" y="1959660"/>
                </a:lnTo>
                <a:cubicBezTo>
                  <a:pt x="1237860" y="2047003"/>
                  <a:pt x="1392174" y="2049207"/>
                  <a:pt x="1503511" y="1965009"/>
                </a:cubicBezTo>
                <a:lnTo>
                  <a:pt x="4102099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609603" y="609603"/>
            <a:ext cx="111125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bg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2.1 数据源的确定与获取</a:t>
            </a:r>
            <a:endParaRPr lang="zh-CN" altLang="en-US" sz="4400" b="1">
              <a:solidFill>
                <a:schemeClr val="bg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09603" y="1828800"/>
            <a:ext cx="10972794" cy="4418965"/>
            <a:chOff x="960" y="2880"/>
            <a:chExt cx="17280" cy="6959"/>
          </a:xfrm>
        </p:grpSpPr>
        <p:sp>
          <p:nvSpPr>
            <p:cNvPr id="5" name="任意多边形 4"/>
            <p:cNvSpPr/>
            <p:nvPr>
              <p:custDataLst>
                <p:tags r:id="rId4"/>
              </p:custDataLst>
            </p:nvPr>
          </p:nvSpPr>
          <p:spPr>
            <a:xfrm>
              <a:off x="960" y="2880"/>
              <a:ext cx="8399" cy="6959"/>
            </a:xfrm>
            <a:custGeom>
              <a:avLst/>
              <a:gdLst>
                <a:gd name="connisteX0" fmla="*/ 0 w 5333996"/>
                <a:gd name="connsiteY0" fmla="*/ 203197 h 4419596"/>
                <a:gd name="connisteX1" fmla="*/ 203197 w 5333996"/>
                <a:gd name="connsiteY1" fmla="*/ 0 h 4419596"/>
                <a:gd name="connisteX2" fmla="*/ 5130798 w 5333996"/>
                <a:gd name="connsiteY2" fmla="*/ 0 h 4419596"/>
                <a:gd name="connisteX3" fmla="*/ 5333996 w 5333996"/>
                <a:gd name="connsiteY3" fmla="*/ 203197 h 4419596"/>
                <a:gd name="connisteX4" fmla="*/ 5333996 w 5333996"/>
                <a:gd name="connsiteY4" fmla="*/ 4216398 h 4419596"/>
                <a:gd name="connisteX5" fmla="*/ 5130798 w 5333996"/>
                <a:gd name="connsiteY5" fmla="*/ 4419596 h 4419596"/>
                <a:gd name="connisteX6" fmla="*/ 203197 w 5333996"/>
                <a:gd name="connsiteY6" fmla="*/ 4419596 h 4419596"/>
                <a:gd name="connisteX7" fmla="*/ 0 w 5333996"/>
                <a:gd name="connsiteY7" fmla="*/ 4216398 h 4419596"/>
                <a:gd name="connisteX8" fmla="*/ 0 w 5333996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4216399"/>
                  </a:lnTo>
                  <a:cubicBezTo>
                    <a:pt x="5333997" y="4328632"/>
                    <a:pt x="5243032" y="4419597"/>
                    <a:pt x="5130799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" name="图片 5" descr="C:/Users/和潮/AppData/Roaming/Kingsoft/office6/wppai/generateppt/7b494846-ab0e-49f7-8363-02480b8b55ea.jpg7b494846-ab0e-49f7-8363-02480b8b55ea"/>
            <p:cNvPicPr preferRelativeResize="0"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rcRect l="24"/>
            <a:stretch>
              <a:fillRect/>
            </a:stretch>
          </p:blipFill>
          <p:spPr>
            <a:xfrm>
              <a:off x="1440" y="3360"/>
              <a:ext cx="7440" cy="368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11" name="任意多边形 10"/>
            <p:cNvSpPr/>
            <p:nvPr>
              <p:custDataLst>
                <p:tags r:id="rId8"/>
              </p:custDataLst>
            </p:nvPr>
          </p:nvSpPr>
          <p:spPr>
            <a:xfrm>
              <a:off x="9840" y="2880"/>
              <a:ext cx="8400" cy="6959"/>
            </a:xfrm>
            <a:custGeom>
              <a:avLst/>
              <a:gdLst>
                <a:gd name="connisteX0" fmla="*/ 0 w 5333996"/>
                <a:gd name="connsiteY0" fmla="*/ 203197 h 4419596"/>
                <a:gd name="connisteX1" fmla="*/ 203197 w 5333996"/>
                <a:gd name="connsiteY1" fmla="*/ 0 h 4419596"/>
                <a:gd name="connisteX2" fmla="*/ 5130798 w 5333996"/>
                <a:gd name="connsiteY2" fmla="*/ 0 h 4419596"/>
                <a:gd name="connisteX3" fmla="*/ 5333996 w 5333996"/>
                <a:gd name="connsiteY3" fmla="*/ 203197 h 4419596"/>
                <a:gd name="connisteX4" fmla="*/ 5333996 w 5333996"/>
                <a:gd name="connsiteY4" fmla="*/ 4216398 h 4419596"/>
                <a:gd name="connisteX5" fmla="*/ 5130798 w 5333996"/>
                <a:gd name="connsiteY5" fmla="*/ 4419596 h 4419596"/>
                <a:gd name="connisteX6" fmla="*/ 203197 w 5333996"/>
                <a:gd name="connsiteY6" fmla="*/ 4419596 h 4419596"/>
                <a:gd name="connisteX7" fmla="*/ 0 w 5333996"/>
                <a:gd name="connsiteY7" fmla="*/ 4216398 h 4419596"/>
                <a:gd name="connisteX8" fmla="*/ 0 w 5333996"/>
                <a:gd name="connsiteY8" fmla="*/ 203197 h 4419596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pathLst>
                <a:path w="5333997" h="4419597">
                  <a:moveTo>
                    <a:pt x="0" y="203198"/>
                  </a:moveTo>
                  <a:cubicBezTo>
                    <a:pt x="0" y="90974"/>
                    <a:pt x="90974" y="0"/>
                    <a:pt x="203198" y="0"/>
                  </a:cubicBezTo>
                  <a:lnTo>
                    <a:pt x="5130799" y="0"/>
                  </a:lnTo>
                  <a:cubicBezTo>
                    <a:pt x="5243032" y="0"/>
                    <a:pt x="5333997" y="90974"/>
                    <a:pt x="5333997" y="203198"/>
                  </a:cubicBezTo>
                  <a:lnTo>
                    <a:pt x="5333997" y="4216399"/>
                  </a:lnTo>
                  <a:cubicBezTo>
                    <a:pt x="5333997" y="4328632"/>
                    <a:pt x="5243032" y="4419597"/>
                    <a:pt x="5130799" y="4419597"/>
                  </a:cubicBezTo>
                  <a:lnTo>
                    <a:pt x="203198" y="4419597"/>
                  </a:lnTo>
                  <a:cubicBezTo>
                    <a:pt x="90974" y="4419597"/>
                    <a:pt x="0" y="4328632"/>
                    <a:pt x="0" y="4216399"/>
                  </a:cubicBezTo>
                  <a:lnTo>
                    <a:pt x="0" y="203198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schemeClr val="accent1">
                        <a:lumMod val="75000"/>
                      </a:schemeClr>
                    </a:fgClr>
                  </a:pattFill>
                </a14:hiddenLine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" name="图片 11" descr="C:/Users/和潮/AppData/Roaming/Kingsoft/office6/wppai/generateppt/5b8a630c-6289-4697-84d0-77d44fdefe5f.jpg5b8a630c-6289-4697-84d0-77d44fdefe5f"/>
            <p:cNvPicPr preferRelativeResize="0"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rcRect r="24"/>
            <a:stretch>
              <a:fillRect/>
            </a:stretch>
          </p:blipFill>
          <p:spPr>
            <a:xfrm>
              <a:off x="10320" y="3360"/>
              <a:ext cx="7440" cy="3680"/>
            </a:xfrm>
            <a:prstGeom prst="rect">
              <a:avLst/>
            </a:prstGeom>
            <a:blipFill rotWithShape="1">
              <a:blip r:embed="rId7"/>
              <a:stretch>
                <a:fillRect/>
              </a:stretch>
            </a:blipFill>
            <a:ln w="0">
              <a:noFill/>
            </a:ln>
            <a:extLst>
              <a:ext uri="{91240B29-F687-4F45-9708-019B960494DF}">
                <a14:hiddenLine xmlns:a14="http://schemas.microsoft.com/office/drawing/2010/main" w="0">
                  <a:pattFill prst="pct5">
                    <a:fgClr>
                      <a:prstClr val="black"/>
                    </a:fgClr>
                  </a:pattFill>
                </a14:hiddenLine>
              </a:ext>
            </a:extLst>
          </p:spPr>
        </p:pic>
        <p:sp>
          <p:nvSpPr>
            <p:cNvPr id="9" name="文本框 8"/>
            <p:cNvSpPr txBox="1"/>
            <p:nvPr>
              <p:custDataLst>
                <p:tags r:id="rId11"/>
              </p:custDataLst>
            </p:nvPr>
          </p:nvSpPr>
          <p:spPr>
            <a:xfrm>
              <a:off x="1440" y="752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数据源选择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12"/>
              </p:custDataLst>
            </p:nvPr>
          </p:nvSpPr>
          <p:spPr>
            <a:xfrm>
              <a:off x="1440" y="8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考虑GitHub API和GitLab API，确保全面准确覆盖所需数据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13"/>
              </p:custDataLst>
            </p:nvPr>
          </p:nvSpPr>
          <p:spPr>
            <a:xfrm>
              <a:off x="10320" y="7520"/>
              <a:ext cx="7560" cy="6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11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爬虫开发</a:t>
              </a:r>
              <a:endParaRPr lang="zh-CN" altLang="en-US" sz="24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  <p:sp>
          <p:nvSpPr>
            <p:cNvPr id="16" name="文本框 15"/>
            <p:cNvSpPr txBox="1"/>
            <p:nvPr>
              <p:custDataLst>
                <p:tags r:id="rId14"/>
              </p:custDataLst>
            </p:nvPr>
          </p:nvSpPr>
          <p:spPr>
            <a:xfrm>
              <a:off x="10320" y="8400"/>
              <a:ext cx="7520" cy="96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p>
              <a:pPr algn="l">
                <a:lnSpc>
                  <a:spcPct val="125000"/>
                </a:lnSpc>
              </a:pPr>
              <a:r>
                <a:rPr lang="zh-CN" altLang="en-US" sz="1600">
                  <a:solidFill>
                    <a:schemeClr val="tx1"/>
                  </a:solidFill>
                  <a:latin typeface="Microsoft YaHei UI" panose="020B0503020204020204" charset="-122"/>
                  <a:ea typeface="Microsoft YaHei UI" panose="020B0503020204020204" charset="-122"/>
                </a:rPr>
                <a:t>构建高效数据爬虫，定期自动化抓取，以保持数据的最新状态</a:t>
              </a:r>
              <a:endPara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endParaRPr>
            </a:p>
          </p:txBody>
        </p:sp>
      </p:grp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609603" y="609603"/>
            <a:ext cx="9283702" cy="76199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14000"/>
              </a:lnSpc>
            </a:pPr>
            <a:r>
              <a:rPr lang="zh-CN" altLang="en-US" sz="4400" b="1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2.2 数据抓取技术细节</a:t>
            </a:r>
            <a:endParaRPr lang="zh-CN" altLang="en-US" sz="4400" b="1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09603" y="1676397"/>
            <a:ext cx="9194804" cy="60960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l">
              <a:lnSpc>
                <a:spcPct val="125000"/>
              </a:lnSpc>
            </a:pPr>
            <a:r>
              <a:rPr lang="zh-CN" altLang="en-US" sz="1600">
                <a:solidFill>
                  <a:schemeClr val="tx1"/>
                </a:solidFill>
                <a:latin typeface="Microsoft YaHei UI" panose="020B0503020204020204" charset="-122"/>
                <a:ea typeface="Microsoft YaHei UI" panose="020B0503020204020204" charset="-122"/>
              </a:rPr>
              <a:t>- 技术实现：使用Python语言，结合API文档，编写数据抓取脚本。
- 数据抓取频率：根据项目活跃度和数据更新频率，合理设置数据抓取的时间间隔</a:t>
            </a:r>
            <a:endParaRPr lang="zh-CN" altLang="en-US" sz="1600">
              <a:solidFill>
                <a:schemeClr val="tx1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4" name="任意多边形 3"/>
          <p:cNvSpPr/>
          <p:nvPr>
            <p:custDataLst>
              <p:tags r:id="rId3"/>
            </p:custDataLst>
          </p:nvPr>
        </p:nvSpPr>
        <p:spPr>
          <a:xfrm>
            <a:off x="800100" y="5587999"/>
            <a:ext cx="927100" cy="457200"/>
          </a:xfrm>
          <a:custGeom>
            <a:avLst/>
            <a:gdLst>
              <a:gd name="connisteX0" fmla="*/ 577845 w 927101"/>
              <a:gd name="connsiteY0" fmla="*/ 0 h 457200"/>
              <a:gd name="connisteX1" fmla="*/ 463545 w 927101"/>
              <a:gd name="connsiteY1" fmla="*/ 0 h 457200"/>
              <a:gd name="connisteX2" fmla="*/ 349245 w 927101"/>
              <a:gd name="connsiteY2" fmla="*/ 0 h 457200"/>
              <a:gd name="connisteX3" fmla="*/ 0 w 927101"/>
              <a:gd name="connsiteY3" fmla="*/ 0 h 457200"/>
              <a:gd name="connisteX4" fmla="*/ 392204 w 927101"/>
              <a:gd name="connsiteY4" fmla="*/ 386827 h 457200"/>
              <a:gd name="connisteX5" fmla="*/ 534896 w 927101"/>
              <a:gd name="connsiteY5" fmla="*/ 386827 h 457200"/>
              <a:gd name="connisteX6" fmla="*/ 927101 w 927101"/>
              <a:gd name="connsiteY6" fmla="*/ 0 h 457200"/>
              <a:gd name="connisteX7" fmla="*/ 577845 w 927101"/>
              <a:gd name="connsiteY7" fmla="*/ 0 h 45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pathLst>
              <a:path w="927101" h="457200">
                <a:moveTo>
                  <a:pt x="577846" y="0"/>
                </a:moveTo>
                <a:lnTo>
                  <a:pt x="463546" y="0"/>
                </a:lnTo>
                <a:lnTo>
                  <a:pt x="349246" y="0"/>
                </a:lnTo>
                <a:lnTo>
                  <a:pt x="0" y="0"/>
                </a:lnTo>
                <a:lnTo>
                  <a:pt x="392204" y="386828"/>
                </a:lnTo>
                <a:cubicBezTo>
                  <a:pt x="431761" y="425854"/>
                  <a:pt x="495330" y="425854"/>
                  <a:pt x="534897" y="386828"/>
                </a:cubicBezTo>
                <a:lnTo>
                  <a:pt x="927101" y="0"/>
                </a:lnTo>
                <a:lnTo>
                  <a:pt x="577846" y="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C:/Users/和潮/AppData/Roaming/Kingsoft/office6/wppai/generateppt/ccab86a7-be3d-4834-ae90-81a00e6e8e87.jpgccab86a7-be3d-4834-ae90-81a00e6e8e87"/>
          <p:cNvPicPr preferRelativeResize="0"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251"/>
          <a:stretch>
            <a:fillRect/>
          </a:stretch>
        </p:blipFill>
        <p:spPr>
          <a:xfrm>
            <a:off x="609603" y="2743200"/>
            <a:ext cx="10972800" cy="3504565"/>
          </a:xfrm>
          <a:custGeom>
            <a:avLst/>
            <a:gdLst>
              <a:gd name="connisteX0" fmla="*/ 0 w 10972800"/>
              <a:gd name="connsiteY0" fmla="*/ 203197 h 3505196"/>
              <a:gd name="connisteX1" fmla="*/ 203197 w 10972800"/>
              <a:gd name="connsiteY1" fmla="*/ 0 h 3505196"/>
              <a:gd name="connisteX2" fmla="*/ 10769602 w 10972800"/>
              <a:gd name="connsiteY2" fmla="*/ 0 h 3505196"/>
              <a:gd name="connisteX3" fmla="*/ 10972800 w 10972800"/>
              <a:gd name="connsiteY3" fmla="*/ 203197 h 3505196"/>
              <a:gd name="connisteX4" fmla="*/ 10972800 w 10972800"/>
              <a:gd name="connsiteY4" fmla="*/ 3301998 h 3505196"/>
              <a:gd name="connisteX5" fmla="*/ 10769602 w 10972800"/>
              <a:gd name="connsiteY5" fmla="*/ 3505196 h 3505196"/>
              <a:gd name="connisteX6" fmla="*/ 203197 w 10972800"/>
              <a:gd name="connsiteY6" fmla="*/ 3505196 h 3505196"/>
              <a:gd name="connisteX7" fmla="*/ 0 w 10972800"/>
              <a:gd name="connsiteY7" fmla="*/ 3301998 h 3505196"/>
              <a:gd name="connisteX8" fmla="*/ 0 w 10972800"/>
              <a:gd name="connsiteY8" fmla="*/ 203197 h 350519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3505197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0769602" y="0"/>
                </a:lnTo>
                <a:cubicBezTo>
                  <a:pt x="10881826" y="0"/>
                  <a:pt x="10972800" y="90974"/>
                  <a:pt x="10972800" y="203198"/>
                </a:cubicBezTo>
                <a:lnTo>
                  <a:pt x="10972800" y="3301999"/>
                </a:lnTo>
                <a:cubicBezTo>
                  <a:pt x="10972800" y="3414232"/>
                  <a:pt x="10881826" y="3505197"/>
                  <a:pt x="10769602" y="3505197"/>
                </a:cubicBezTo>
                <a:lnTo>
                  <a:pt x="203198" y="3505197"/>
                </a:lnTo>
                <a:cubicBezTo>
                  <a:pt x="90974" y="3505197"/>
                  <a:pt x="0" y="3414232"/>
                  <a:pt x="0" y="3301999"/>
                </a:cubicBezTo>
                <a:lnTo>
                  <a:pt x="0" y="203198"/>
                </a:lnTo>
                <a:close/>
              </a:path>
            </a:pathLst>
          </a:custGeom>
          <a:blipFill rotWithShape="1">
            <a:blip r:embed="rId6"/>
            <a:stretch>
              <a:fillRect/>
            </a:stretch>
          </a:blip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prstClr val="black"/>
                  </a:fgClr>
                </a:pattFill>
              </a14:hiddenLine>
            </a:ext>
          </a:extLst>
        </p:spPr>
      </p:pic>
      <p:sp>
        <p:nvSpPr>
          <p:cNvPr id="8" name="任意多边形 7"/>
          <p:cNvSpPr/>
          <p:nvPr>
            <p:custDataLst>
              <p:tags r:id="rId7"/>
            </p:custDataLst>
          </p:nvPr>
        </p:nvSpPr>
        <p:spPr>
          <a:xfrm flipV="1">
            <a:off x="10439403" y="0"/>
            <a:ext cx="1746250" cy="3771900"/>
          </a:xfrm>
          <a:custGeom>
            <a:avLst/>
            <a:gdLst>
              <a:gd name="connisteX0" fmla="*/ 1746833 w 1746833"/>
              <a:gd name="connsiteY0" fmla="*/ 3771900 h 3771900"/>
              <a:gd name="connisteX1" fmla="*/ 1746833 w 1746833"/>
              <a:gd name="connsiteY1" fmla="*/ 0 h 3771900"/>
              <a:gd name="connisteX2" fmla="*/ 61886 w 1746833"/>
              <a:gd name="connsiteY2" fmla="*/ 2223199 h 3771900"/>
              <a:gd name="connisteX3" fmla="*/ 67418 w 1746833"/>
              <a:gd name="connsiteY3" fmla="*/ 2598487 h 3771900"/>
              <a:gd name="connisteX4" fmla="*/ 1012451 w 1746833"/>
              <a:gd name="connsiteY4" fmla="*/ 3771900 h 3771900"/>
              <a:gd name="connisteX5" fmla="*/ 1746833 w 1746833"/>
              <a:gd name="connsiteY5" fmla="*/ 3771900 h 3771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746833" h="3771900">
                <a:moveTo>
                  <a:pt x="1746833" y="3771900"/>
                </a:moveTo>
                <a:lnTo>
                  <a:pt x="1746833" y="0"/>
                </a:lnTo>
                <a:lnTo>
                  <a:pt x="61887" y="2223199"/>
                </a:lnTo>
                <a:cubicBezTo>
                  <a:pt x="-22650" y="2334728"/>
                  <a:pt x="-20364" y="2489491"/>
                  <a:pt x="67419" y="2598487"/>
                </a:cubicBezTo>
                <a:lnTo>
                  <a:pt x="1012451" y="3771900"/>
                </a:lnTo>
                <a:lnTo>
                  <a:pt x="1746833" y="3771900"/>
                </a:lnTo>
                <a:close/>
              </a:path>
            </a:pathLst>
          </a:custGeom>
          <a:solidFill>
            <a:schemeClr val="accent4"/>
          </a:soli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2120" y="2995295"/>
            <a:ext cx="5252085" cy="27813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PRESET_TEXT" val="单击此处添加标题内容"/>
  <p:tag name="KSO_WM_UNIT_TEXT_TYPE" val="1"/>
  <p:tag name="KSO_WM_UNIT_TYPE" val="l_h_a"/>
</p:tagLst>
</file>

<file path=ppt/tags/tag101.xml><?xml version="1.0" encoding="utf-8"?>
<p:tagLst xmlns:p="http://schemas.openxmlformats.org/presentationml/2006/main">
  <p:tag name="KSO_WM_FIGMA_LIMIT" val=""/>
  <p:tag name="KSO_WM_FIGMA_SLIDE_GROUP" val="2"/>
  <p:tag name="KSO_WM_SLIDE_TYPE" val="contents"/>
</p:tagLst>
</file>

<file path=ppt/tags/tag102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03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04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0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0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0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08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360372650&quot;}*auto_galley_ai_*1735711158167_84.119_5ef3f1fc1763-slide-3"/>
</p:tagLst>
</file>

<file path=ppt/tags/tag109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1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114.xml><?xml version="1.0" encoding="utf-8"?>
<p:tagLst xmlns:p="http://schemas.openxmlformats.org/presentationml/2006/main">
  <p:tag name="KSO_WM_FIGMA_LIMIT" val=""/>
  <p:tag name="KSO_WM_FIGMA_SLIDE_GROUP" val="60"/>
  <p:tag name="KSO_WM_SLIDE_TYPE" val="text"/>
</p:tagLst>
</file>

<file path=ppt/tags/tag11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1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VCG41N1405228941&quot;}*auto_galley_ai_*1735711158167_84.119_5ef3f1fc1763-slide-4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1458294308&quot;}*auto_galley_ai_*1735711158167_84.119_5ef3f1fc1763-slide-4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项标题"/>
  <p:tag name="KSO_WM_UNIT_TEXT_TYPE" val="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d"/>
  <p:tag name="MH_PIC_SOURCE_TYPE" val="generate_slide_ai*{&quot;ai_type&quot;:&quot;generate_ppt&quot;,&quot;id&quot;:&quot;VCG41N1448154119&quot;}*auto_galley_ai_*1735711158167_84.119_5ef3f1fc1763-slide-4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d"/>
  <p:tag name="MH_PIC_SOURCE_TYPE" val="generate_slide_ai*{&quot;ai_type&quot;:&quot;generate_ppt&quot;,&quot;id&quot;:&quot;VCG41N492426016&quot;}*auto_galley_ai_*1735711158167_84.119_5ef3f1fc1763-slide-4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项标题"/>
  <p:tag name="KSO_WM_UNIT_TEXT_TYPE" val="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项标题"/>
  <p:tag name="KSO_WM_UNIT_TEXT_TYPE" val="1"/>
  <p:tag name="KSO_WM_UNIT_TYPE" val="l_h_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项标题"/>
  <p:tag name="KSO_WM_UNIT_TEXT_TYPE" val="1"/>
  <p:tag name="KSO_WM_UNIT_TYPE" val="l_h_a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33.xml><?xml version="1.0" encoding="utf-8"?>
<p:tagLst xmlns:p="http://schemas.openxmlformats.org/presentationml/2006/main">
  <p:tag name="KSO_WM_FIGMA_LIMIT" val=""/>
  <p:tag name="KSO_WM_FIGMA_SLIDE_GROUP" val="2"/>
  <p:tag name="KSO_WM_SLIDE_TYPE" val="text"/>
</p:tagLst>
</file>

<file path=ppt/tags/tag134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35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36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SUBTYPE" val="d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添加项标题"/>
  <p:tag name="KSO_WM_UNIT_TEXT_TYPE" val="1"/>
  <p:tag name="KSO_WM_UNIT_TYPE" val="l_h_a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SUBTYPE" val="d"/>
  <p:tag name="KSO_WM_UNIT_TYPE" val="l_h_i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SUBTYPE" val="d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添加项标题"/>
  <p:tag name="KSO_WM_UNIT_TEXT_TYPE" val="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TYPE" val="l_h_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SUBTYPE" val="d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添加项标题"/>
  <p:tag name="KSO_WM_UNIT_TEXT_TYPE" val="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53.xml><?xml version="1.0" encoding="utf-8"?>
<p:tagLst xmlns:p="http://schemas.openxmlformats.org/presentationml/2006/main">
  <p:tag name="KSO_WM_FIGMA_LIMIT" val=""/>
  <p:tag name="KSO_WM_FIGMA_SLIDE_GROUP" val="49"/>
  <p:tag name="KSO_WM_SLIDE_TYPE" val="text"/>
</p:tagLst>
</file>

<file path=ppt/tags/tag15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55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56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57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58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5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6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1/7b494846-ab0e-49f7-8363-02480b8b55ea.jpg?Expires=1767247161&amp;AWSAccessKeyId=AKLT9NSy7kh8TIS1UzNqLRY2&amp;Signature=Z0ny1yYDP0HoEZbaPevvB7i48AM%3D&quot;}*auto_ai_ai_*1735711158167_84.119_5ef3f1fc1763-slide-7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01/5b8a630c-6289-4697-84d0-77d44fdefe5f.jpg?Expires=1767247161&amp;AWSAccessKeyId=AKLT9NSy7kh8TIS1UzNqLRY2&amp;Signature=HZPmmTX98WXg69IVNPKeJkk%2BgrU%3D&quot;}*auto_ai_ai_*1735711158167_84.119_5ef3f1fc1763-slide-7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16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168.xml><?xml version="1.0" encoding="utf-8"?>
<p:tagLst xmlns:p="http://schemas.openxmlformats.org/presentationml/2006/main">
  <p:tag name="KSO_WM_FIGMA_LIMIT" val=""/>
  <p:tag name="KSO_WM_FIGMA_SLIDE_GROUP" val="48"/>
  <p:tag name="KSO_WM_SLIDE_TYPE" val="text"/>
</p:tagLst>
</file>

<file path=ppt/tags/tag169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70.xml><?xml version="1.0" encoding="utf-8"?>
<p:tagLst xmlns:p="http://schemas.openxmlformats.org/presentationml/2006/main">
  <p:tag name="KSO_WM_BEAUTIFY_FLAG" val="#wm#"/>
  <p:tag name="KSO_WM_UNIT_INDEX" val="1"/>
  <p:tag name="KSO_WM_UNIT_PRESET_TEXT" val="单击此处输入项正文，文字是您思想的提炼，请尽量言简意赅的阐述观点。"/>
  <p:tag name="KSO_WM_UNIT_TEXT_TYPE" val="1"/>
  <p:tag name="KSO_WM_UNIT_TYPE" val="f"/>
</p:tagLst>
</file>

<file path=ppt/tags/tag17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2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1/ccab86a7-be3d-4834-ae90-81a00e6e8e87.jpg?Expires=1767247162&amp;AWSAccessKeyId=AKLT9NSy7kh8TIS1UzNqLRY2&amp;Signature=uAkCaW%2FwiV8cyz%2Bg7IbPtg7yozk%3D&quot;}*auto_ai_ai_*1735711158167_84.119_5ef3f1fc1763-slide-8"/>
</p:tagLst>
</file>

<file path=ppt/tags/tag17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74.xml><?xml version="1.0" encoding="utf-8"?>
<p:tagLst xmlns:p="http://schemas.openxmlformats.org/presentationml/2006/main">
  <p:tag name="KSO_WM_FIGMA_LIMIT" val=""/>
  <p:tag name="KSO_WM_FIGMA_SLIDE_GROUP" val="11"/>
  <p:tag name="KSO_WM_SLIDE_TYPE" val="text"/>
</p:tagLst>
</file>

<file path=ppt/tags/tag175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76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1/1df65112-0d69-4e07-b4b4-d6e0c66d6045.jpg?Expires=1767247161&amp;AWSAccessKeyId=AKLT9NSy7kh8TIS1UzNqLRY2&amp;Signature=AEaQVsZU36ROmcWVoJFiwnB5GRU%3D&quot;}*auto_ai_ai_*1735711158167_84.119_5ef3f1fc1763-slide-9"/>
</p:tagLst>
</file>

<file path=ppt/tags/tag17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78.xml><?xml version="1.0" encoding="utf-8"?>
<p:tagLst xmlns:p="http://schemas.openxmlformats.org/presentationml/2006/main">
  <p:tag name="KSO_WM_BEAUTIFY_FLAG" val="#wm#"/>
  <p:tag name="KSO_WM_UNIT_INDEX" val="1"/>
  <p:tag name="KSO_WM_UNIT_PRESET_TEXT" val="单击此处输入项正文，文字是您思想的提炼，请尽量言简意赅的阐述观点。"/>
  <p:tag name="KSO_WM_UNIT_TEXT_TYPE" val="1"/>
  <p:tag name="KSO_WM_UNIT_TYPE" val="f"/>
</p:tagLst>
</file>

<file path=ppt/tags/tag179.xml><?xml version="1.0" encoding="utf-8"?>
<p:tagLst xmlns:p="http://schemas.openxmlformats.org/presentationml/2006/main">
  <p:tag name="KSO_WM_FIGMA_LIMIT" val=""/>
  <p:tag name="KSO_WM_FIGMA_SLIDE_GROUP" val="16"/>
  <p:tag name="KSO_WM_SLIDE_TYPE" val="text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181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182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18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8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8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8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188.xml><?xml version="1.0" encoding="utf-8"?>
<p:tagLst xmlns:p="http://schemas.openxmlformats.org/presentationml/2006/main">
  <p:tag name="KSO_WM_FIGMA_LIMIT" val=""/>
  <p:tag name="KSO_WM_FIGMA_SLIDE_GROUP" val="6"/>
  <p:tag name="KSO_WM_SLIDE_TYPE" val="text"/>
</p:tagLst>
</file>

<file path=ppt/tags/tag18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191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192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1/60d595af-6b08-4315-912f-fe4b216969f0.jpg?Expires=1767247163&amp;AWSAccessKeyId=AKLT9NSy7kh8TIS1UzNqLRY2&amp;Signature=JEm03oJoaXWYtuMdIIa%2FJbLAGuY%3D&quot;}*auto_ai_ai_*1735711158167_84.119_5ef3f1fc1763-slide-12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请尽量言简意赅的阐述观点。"/>
  <p:tag name="KSO_WM_UNIT_TEXT_TYPE" val="1"/>
  <p:tag name="KSO_WM_UNIT_TYPE" val="l_h_f"/>
</p:tagLst>
</file>

<file path=ppt/tags/tag19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VCG41N535964949&quot;}*auto_galley_ai_*1735711158167_84.119_5ef3f1fc1763-slide-12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项标题"/>
  <p:tag name="KSO_WM_UNIT_TEXT_TYPE" val="1"/>
  <p:tag name="KSO_WM_UNIT_TYPE" val="l_h_a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请尽量言简意赅的阐述观点。"/>
  <p:tag name="KSO_WM_UNIT_TEXT_TYPE" val="1"/>
  <p:tag name="KSO_WM_UNIT_TYPE" val="l_h_f"/>
</p:tagLst>
</file>

<file path=ppt/tags/tag201.xml><?xml version="1.0" encoding="utf-8"?>
<p:tagLst xmlns:p="http://schemas.openxmlformats.org/presentationml/2006/main">
  <p:tag name="KSO_WM_FIGMA_LIMIT" val=""/>
  <p:tag name="KSO_WM_FIGMA_SLIDE_GROUP" val="26"/>
  <p:tag name="KSO_WM_SLIDE_TYPE" val="text"/>
</p:tagLst>
</file>

<file path=ppt/tags/tag20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03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0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07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1/458ff533-5c60-42ab-856a-3a5377bf2804.jpg?Expires=1767247162&amp;AWSAccessKeyId=AKLT9NSy7kh8TIS1UzNqLRY2&amp;Signature=V%2BuQXqdOEBjJ5awlNs%2FJl96lDrE%3D&quot;}*auto_ai_ai_*1735711158167_84.119_5ef3f1fc1763-slide-13"/>
</p:tagLst>
</file>

<file path=ppt/tags/tag208.xml><?xml version="1.0" encoding="utf-8"?>
<p:tagLst xmlns:p="http://schemas.openxmlformats.org/presentationml/2006/main">
  <p:tag name="KSO_WM_FIGMA_LIMIT" val=""/>
  <p:tag name="KSO_WM_FIGMA_SLIDE_GROUP" val="59"/>
  <p:tag name="KSO_WM_SLIDE_TYPE" val="text"/>
</p:tagLst>
</file>

<file path=ppt/tags/tag20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1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21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11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12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15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VCG41N1449851212&quot;}*auto_galley_ai_*1735711158167_84.119_5ef3f1fc1763-slide-15"/>
</p:tagLst>
</file>

<file path=ppt/tags/tag216.xml><?xml version="1.0" encoding="utf-8"?>
<p:tagLst xmlns:p="http://schemas.openxmlformats.org/presentationml/2006/main">
  <p:tag name="KSO_WM_FIGMA_LIMIT" val=""/>
  <p:tag name="KSO_WM_FIGMA_SLIDE_GROUP" val="61"/>
  <p:tag name="KSO_WM_SLIDE_TYPE" val="text"/>
</p:tagLst>
</file>

<file path=ppt/tags/tag217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18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19.xml><?xml version="1.0" encoding="utf-8"?>
<p:tagLst xmlns:p="http://schemas.openxmlformats.org/presentationml/2006/main">
  <p:tag name="KSO_WM_BEAUTIFY_FLAG" val="#w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01/a88dbbaf-39ff-4190-ac35-99eeb8996b11.jpg?Expires=1767247164&amp;AWSAccessKeyId=AKLT9NSy7kh8TIS1UzNqLRY2&amp;Signature=A1IMo3LaL2tafmqsG6vDrdrgUNE%3D&quot;}*auto_ai_ai_*1735711158167_84.119_5ef3f1fc1763-slide-1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2.xml><?xml version="1.0" encoding="utf-8"?>
<p:tagLst xmlns:p="http://schemas.openxmlformats.org/presentationml/2006/main">
  <p:tag name="KSO_WM_FIGMA_LIMIT" val=""/>
  <p:tag name="KSO_WM_FIGMA_SLIDE_GROUP" val="42"/>
  <p:tag name="KSO_WM_SLIDE_TYPE" val="text"/>
</p:tagLst>
</file>

<file path=ppt/tags/tag22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2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25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单击此处输入项正文，文字是您思想的提炼，请尽量言简意赅的阐述观点。单击此处输入项正文，文字是您思想的提炼，请尽量言简意赅的阐述观点。"/>
  <p:tag name="KSO_WM_UNIT_TEXT_TYPE" val="1"/>
  <p:tag name="KSO_WM_UNIT_TYPE" val="l_h_f"/>
</p:tagLst>
</file>

<file path=ppt/tags/tag228.xml><?xml version="1.0" encoding="utf-8"?>
<p:tagLst xmlns:p="http://schemas.openxmlformats.org/presentationml/2006/main">
  <p:tag name="KSO_WM_FIGMA_LIMIT" val=""/>
  <p:tag name="KSO_WM_FIGMA_SLIDE_GROUP" val="51"/>
  <p:tag name="KSO_WM_SLIDE_TYPE" val="text"/>
</p:tagLst>
</file>

<file path=ppt/tags/tag229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30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31.xml><?xml version="1.0" encoding="utf-8"?>
<p:tagLst xmlns:p="http://schemas.openxmlformats.org/presentationml/2006/main">
  <p:tag name="KSO_WM_FIGMA_LIMIT" val=""/>
  <p:tag name="KSO_WM_FIGMA_SLIDE_GROUP" val="1"/>
  <p:tag name="KSO_WM_SLIDE_TYPE" val="sectionTitle"/>
</p:tagLst>
</file>

<file path=ppt/tags/tag232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33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1/ec00a432-196d-4f76-80bc-ba79beedbff8.jpg?Expires=1767247167&amp;AWSAccessKeyId=AKLT9NSy7kh8TIS1UzNqLRY2&amp;Signature=CAaoPdNBuOcNwlNdtCFSK1C41VY%3D&quot;}*auto_ai_ai_*1735711158167_84.119_5ef3f1fc1763-slide-19"/>
</p:tagLst>
</file>

<file path=ppt/tags/tag235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01/1474baaa-656c-4b75-8481-2a44ab9b9a1e.jpg?Expires=1767247167&amp;AWSAccessKeyId=AKLT9NSy7kh8TIS1UzNqLRY2&amp;Signature=qEtpj89CfLJuMzAqLSwrSSoLApw%3D&quot;}*auto_ai_ai_*1735711158167_84.119_5ef3f1fc1763-slide-19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3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项标题"/>
  <p:tag name="KSO_WM_UNIT_TEXT_TYPE" val="1"/>
  <p:tag name="KSO_WM_UNIT_TYPE" val="l_h_a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.xml><?xml version="1.0" encoding="utf-8"?>
<p:tagLst xmlns:p="http://schemas.openxmlformats.org/presentationml/2006/main">
  <p:tag name="KSO_WM_BEAUTIFY_FLAG" val="#wm#"/>
  <p:tag name="KSO_WM_UNIT_INDEX" val="1"/>
  <p:tag name="KSO_WM_UNIT_TYPE" val="e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添加项标题"/>
  <p:tag name="KSO_WM_UNIT_TEXT_TYPE" val="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42.xml><?xml version="1.0" encoding="utf-8"?>
<p:tagLst xmlns:p="http://schemas.openxmlformats.org/presentationml/2006/main">
  <p:tag name="KSO_WM_FIGMA_LIMIT" val=""/>
  <p:tag name="KSO_WM_FIGMA_SLIDE_GROUP" val="57"/>
  <p:tag name="KSO_WM_SLIDE_TYPE" val="text"/>
</p:tagLst>
</file>

<file path=ppt/tags/tag243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24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24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01/60137ab3-25c1-4c10-ad31-d54da8ed25f4.jpg?Expires=1767247167&amp;AWSAccessKeyId=AKLT9NSy7kh8TIS1UzNqLRY2&amp;Signature=8hPWU5V2Sy7cJUyJxt4pZStdbnQ%3D&quot;}*auto_ai_ai_*1735711158167_84.119_5ef3f1fc1763-slide-20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TYPE" val="l_h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01/86d59129-e421-49aa-a58a-cb06f32a7ed0.jpg?Expires=1767247167&amp;AWSAccessKeyId=AKLT9NSy7kh8TIS1UzNqLRY2&amp;Signature=ZC6%2FJJPHdZP7NJZq15LQTBbLwJ8%3D&quot;}*auto_ai_ai_*1735711158167_84.119_5ef3f1fc1763-slide-20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TYPE" val="l_h_i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添加项标题"/>
  <p:tag name="KSO_WM_UNIT_TEXT_TYPE" val="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2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添加项标题"/>
  <p:tag name="KSO_WM_UNIT_TEXT_TYPE" val="1"/>
  <p:tag name="KSO_WM_UNIT_TYPE" val="l_h_a"/>
</p:tagLst>
</file>

<file path=ppt/tags/tag253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输入项正文，文字是您思想的提炼，请尽量言简意赅的阐述观点。"/>
  <p:tag name="KSO_WM_UNIT_TEXT_TYPE" val="1"/>
  <p:tag name="KSO_WM_UNIT_TYPE" val="l_h_f"/>
</p:tagLst>
</file>

<file path=ppt/tags/tag254.xml><?xml version="1.0" encoding="utf-8"?>
<p:tagLst xmlns:p="http://schemas.openxmlformats.org/presentationml/2006/main">
  <p:tag name="KSO_WM_BEAUTIFY_FLAG" val="#wm#"/>
  <p:tag name="KSO_WM_UNIT_INDEX" val="1"/>
  <p:tag name="KSO_WM_UNIT_PRESET_TEXT" val="单击此处添加标题内容"/>
  <p:tag name="KSO_WM_UNIT_TEXT_TYPE" val="1"/>
  <p:tag name="KSO_WM_UNIT_TYPE" val="a"/>
</p:tagLst>
</file>

<file path=ppt/tags/tag255.xml><?xml version="1.0" encoding="utf-8"?>
<p:tagLst xmlns:p="http://schemas.openxmlformats.org/presentationml/2006/main">
  <p:tag name="KSO_WM_FIGMA_LIMIT" val=""/>
  <p:tag name="KSO_WM_FIGMA_SLIDE_GROUP" val="53"/>
  <p:tag name="KSO_WM_SLIDE_TYPE" val="text"/>
</p:tagLst>
</file>

<file path=ppt/tags/tag256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257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258.xml><?xml version="1.0" encoding="utf-8"?>
<p:tagLst xmlns:p="http://schemas.openxmlformats.org/presentationml/2006/main">
  <p:tag name="KSO_WM_FIGMA_LIMIT" val=""/>
  <p:tag name="KSO_WM_FIGMA_SLIDE_GROUP" val="1"/>
  <p:tag name="KSO_WM_SLIDE_TYPE" val="endPage"/>
</p:tagLst>
</file>

<file path=ppt/tags/tag259.xml><?xml version="1.0" encoding="utf-8"?>
<p:tagLst xmlns:p="http://schemas.openxmlformats.org/presentationml/2006/main">
  <p:tag name="KSO_WM_PRESENTATION_SOURCE" val="WPPAIGeneratePP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65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6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69.xml><?xml version="1.0" encoding="utf-8"?>
<p:tagLst xmlns:p="http://schemas.openxmlformats.org/presentationml/2006/main">
  <p:tag name="KSO_WM_BEAUTIFY_FLAG" val="#wm#"/>
  <p:tag name="KSO_WM_UNIT_INDEX" val="1"/>
  <p:tag name="KSO_WM_UNIT_TYPE" val="i"/>
</p:tagLst>
</file>

<file path=ppt/tags/tag7.xml><?xml version="1.0" encoding="utf-8"?>
<p:tagLst xmlns:p="http://schemas.openxmlformats.org/presentationml/2006/main">
  <p:tag name="KSO_WM_BEAUTIFY_FLAG" val="#wm#"/>
  <p:tag name="KSO_WM_UNIT_INDEX" val="4"/>
  <p:tag name="KSO_WM_UNIT_TYPE" val="i"/>
</p:tagLst>
</file>

<file path=ppt/tags/tag70.xml><?xml version="1.0" encoding="utf-8"?>
<p:tagLst xmlns:p="http://schemas.openxmlformats.org/presentationml/2006/main">
  <p:tag name="KSO_WM_BEAUTIFY_FLAG" val="#wm#"/>
  <p:tag name="KSO_WM_UNIT_INDEX" val="2"/>
  <p:tag name="KSO_WM_UNIT_TYPE" val="i"/>
</p:tagLst>
</file>

<file path=ppt/tags/tag71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72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73.xml><?xml version="1.0" encoding="utf-8"?>
<p:tagLst xmlns:p="http://schemas.openxmlformats.org/presentationml/2006/main">
  <p:tag name="KSO_WM_BEAUTIFY_FLAG" val="#wm#"/>
  <p:tag name="KSO_WM_UNIT_INDEX" val="3"/>
  <p:tag name="KSO_WM_UNIT_TYPE" val="i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5b9f35bda1b381f2"/>
</p:tagLst>
</file>

<file path=ppt/tags/tag8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0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SUBTYPE" val="c"/>
  <p:tag name="KSO_WM_UNIT_TYPE" val="f"/>
</p:tagLst>
</file>

<file path=ppt/tags/tag83.xml><?xml version="1.0" encoding="utf-8"?>
<p:tagLst xmlns:p="http://schemas.openxmlformats.org/presentationml/2006/main">
  <p:tag name="KSO_WM_FIGMA_LIMIT" val=""/>
  <p:tag name="KSO_WM_FIGMA_SLIDE_GROUP" val="1"/>
  <p:tag name="KSO_WM_SLIDE_TYPE" val="title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</p:tagLst>
</file>

<file path=ppt/tags/tag85.xml><?xml version="1.0" encoding="utf-8"?>
<p:tagLst xmlns:p="http://schemas.openxmlformats.org/presentationml/2006/main">
  <p:tag name="KSO_WM_BEAUTIFY_FLAG" val="#wm#"/>
  <p:tag name="KSO_WM_UNIT_INDEX" val="1"/>
  <p:tag name="KSO_WM_UNIT_TYPE" val="b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SUBTYPE" val="d"/>
  <p:tag name="KSO_WM_UNIT_TYPE" val="l_h_i"/>
  <p:tag name="KSO_WM_UNIT_PRESET_TEXT" val="01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UNIT_INDEX" val="1_1_2"/>
  <p:tag name="KSO_WM_UNIT_TYPE" val="l_h_i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UNIT_INDEX" val="1_1_1"/>
  <p:tag name="KSO_WM_UNIT_PRESET_TEXT" val="单击此处添加标题内容"/>
  <p:tag name="KSO_WM_UNIT_TEXT_TYPE" val="1"/>
  <p:tag name="KSO_WM_UNIT_TYPE" val="l_h_a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SUBTYPE" val="d"/>
  <p:tag name="KSO_WM_UNIT_TYPE" val="l_h_i"/>
  <p:tag name="KSO_WM_UNIT_PRESET_TEXT" val="02"/>
</p:tagLst>
</file>

<file path=ppt/tags/tag9.xml><?xml version="1.0" encoding="utf-8"?>
<p:tagLst xmlns:p="http://schemas.openxmlformats.org/presentationml/2006/main">
  <p:tag name="KSO_WM_BEAUTIFY_FLAG" val="#wm#"/>
  <p:tag name="KSO_WM_UNIT_INDEX" val="1"/>
  <p:tag name="KSO_WM_UNIT_SUBTYPE" val="b"/>
  <p:tag name="KSO_WM_UNIT_TYPE" val="f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UNIT_INDEX" val="1_2_2"/>
  <p:tag name="KSO_WM_UNIT_TYPE" val="l_h_i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UNIT_INDEX" val="1_2_1"/>
  <p:tag name="KSO_WM_UNIT_PRESET_TEXT" val="单击此处添加标题内容"/>
  <p:tag name="KSO_WM_UNIT_TEXT_TYPE" val="1"/>
  <p:tag name="KSO_WM_UNIT_TYPE" val="l_h_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SUBTYPE" val="d"/>
  <p:tag name="KSO_WM_UNIT_TYPE" val="l_h_i"/>
  <p:tag name="KSO_WM_UNIT_PRESET_TEXT" val="03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UNIT_INDEX" val="1_3_2"/>
  <p:tag name="KSO_WM_UNIT_TYPE" val="l_h_i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UNIT_INDEX" val="1_3_1"/>
  <p:tag name="KSO_WM_UNIT_PRESET_TEXT" val="单击此处添加标题内容"/>
  <p:tag name="KSO_WM_UNIT_TEXT_TYPE" val="1"/>
  <p:tag name="KSO_WM_UNIT_TYPE" val="l_h_a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SUBTYPE" val="d"/>
  <p:tag name="KSO_WM_UNIT_TYPE" val="l_h_i"/>
  <p:tag name="KSO_WM_UNIT_PRESET_TEXT" val="04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UNIT_INDEX" val="1_4_2"/>
  <p:tag name="KSO_WM_UNIT_TYPE" val="l_h_i"/>
</p:tagLst>
</file>

<file path=ppt/tags/tag97.xml><?xml version="1.0" encoding="utf-8"?>
<p:tagLst xmlns:p="http://schemas.openxmlformats.org/presentationml/2006/main">
  <p:tag name="KSO_WM_BEAUTIFY_FLAG" val="#fgm#"/>
  <p:tag name="KSO_WM_DIAGRAM_GROUP_CODE" val="1"/>
  <p:tag name="KSO_WM_UNIT_INDEX" val="1_4_1"/>
  <p:tag name="KSO_WM_UNIT_PRESET_TEXT" val="单击此处添加标题内容"/>
  <p:tag name="KSO_WM_UNIT_TEXT_TYPE" val="1"/>
  <p:tag name="KSO_WM_UNIT_TYPE" val="l_h_a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UNIT_INDEX" val="1_5_1"/>
  <p:tag name="KSO_WM_UNIT_SUBTYPE" val="d"/>
  <p:tag name="KSO_WM_UNIT_TYPE" val="l_h_i"/>
  <p:tag name="KSO_WM_UNIT_PRESET_TEXT" val="05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UNIT_INDEX" val="1_5_2"/>
  <p:tag name="KSO_WM_UNIT_TYPE" val="l_h_i"/>
</p:tagLst>
</file>

<file path=ppt/theme/theme1.xml><?xml version="1.0" encoding="utf-8"?>
<a:theme xmlns:a="http://schemas.openxmlformats.org/drawingml/2006/main" name="蓝色职场科技风主题">
  <a:themeElements>
    <a:clrScheme name="">
      <a:dk1>
        <a:srgbClr val="000000"/>
      </a:dk1>
      <a:lt1>
        <a:srgbClr val="FFFFFF"/>
      </a:lt1>
      <a:dk2>
        <a:srgbClr val="010F40"/>
      </a:dk2>
      <a:lt2>
        <a:srgbClr val="EFEFEF"/>
      </a:lt2>
      <a:accent1>
        <a:srgbClr val="0296F8"/>
      </a:accent1>
      <a:accent2>
        <a:srgbClr val="BB72FB"/>
      </a:accent2>
      <a:accent3>
        <a:srgbClr val="7280FB"/>
      </a:accent3>
      <a:accent4>
        <a:srgbClr val="0342E1"/>
      </a:accent4>
      <a:accent5>
        <a:srgbClr val="643AF8"/>
      </a:accent5>
      <a:accent6>
        <a:srgbClr val="2538D9"/>
      </a:accent6>
      <a:hlink>
        <a:srgbClr val="E28835"/>
      </a:hlink>
      <a:folHlink>
        <a:srgbClr val="9D8874"/>
      </a:folHlink>
    </a:clrScheme>
    <a:fontScheme name="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1592</Words>
  <Application>WPS 演示</Application>
  <PresentationFormat>宽屏</PresentationFormat>
  <Paragraphs>176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Wingdings</vt:lpstr>
      <vt:lpstr>微软雅黑</vt:lpstr>
      <vt:lpstr>Microsoft YaHei UI</vt:lpstr>
      <vt:lpstr>Arial Unicode MS</vt:lpstr>
      <vt:lpstr>Calibri</vt:lpstr>
      <vt:lpstr>蓝色职场科技风主题</vt:lpstr>
      <vt:lpstr># 开源社区活跃度与趋势预测工具</vt:lpstr>
      <vt:lpstr>目录</vt:lpstr>
      <vt:lpstr>## 1. 项目概述与目标</vt:lpstr>
      <vt:lpstr>PowerPoint 演示文稿</vt:lpstr>
      <vt:lpstr>PowerPoint 演示文稿</vt:lpstr>
      <vt:lpstr>PowerPoint 演示文稿</vt:lpstr>
      <vt:lpstr>## 2. 数据收集模块</vt:lpstr>
      <vt:lpstr>PowerPoint 演示文稿</vt:lpstr>
      <vt:lpstr>PowerPoint 演示文稿</vt:lpstr>
      <vt:lpstr>PowerPoint 演示文稿</vt:lpstr>
      <vt:lpstr>## 3. 数据分析模块</vt:lpstr>
      <vt:lpstr>PowerPoint 演示文稿</vt:lpstr>
      <vt:lpstr>PowerPoint 演示文稿</vt:lpstr>
      <vt:lpstr>PowerPoint 演示文稿</vt:lpstr>
      <vt:lpstr>## 4. 预测模块</vt:lpstr>
      <vt:lpstr>PowerPoint 演示文稿</vt:lpstr>
      <vt:lpstr>PowerPoint 演示文稿</vt:lpstr>
      <vt:lpstr>PowerPoint 演示文稿</vt:lpstr>
      <vt:lpstr>## 5. 可视化展示模块</vt:lpstr>
      <vt:lpstr>PowerPoint 演示文稿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微信用户</cp:lastModifiedBy>
  <cp:revision>3</cp:revision>
  <dcterms:created xsi:type="dcterms:W3CDTF">2025-01-01T05:54:00Z</dcterms:created>
  <dcterms:modified xsi:type="dcterms:W3CDTF">2025-01-01T06:29:41Z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EF0F8D19CB7F4517A8B8492A7E507488_13</vt:lpwstr>
  </property>
  <property fmtid="{D5CDD505-2E9C-101B-9397-08002B2CF9AE}" pid="3" name="KSOProductBuildVer">
    <vt:lpwstr>2052-12.1.0.19302</vt:lpwstr>
  </property>
</Properties>
</file>